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0"/>
  </p:notesMasterIdLst>
  <p:sldIdLst>
    <p:sldId id="436" r:id="rId2"/>
    <p:sldId id="516" r:id="rId3"/>
    <p:sldId id="515" r:id="rId4"/>
    <p:sldId id="517" r:id="rId5"/>
    <p:sldId id="519" r:id="rId6"/>
    <p:sldId id="524" r:id="rId7"/>
    <p:sldId id="520" r:id="rId8"/>
    <p:sldId id="525" r:id="rId9"/>
    <p:sldId id="521" r:id="rId10"/>
    <p:sldId id="526" r:id="rId11"/>
    <p:sldId id="522" r:id="rId12"/>
    <p:sldId id="527" r:id="rId13"/>
    <p:sldId id="528" r:id="rId14"/>
    <p:sldId id="571" r:id="rId15"/>
    <p:sldId id="529" r:id="rId16"/>
    <p:sldId id="572" r:id="rId17"/>
    <p:sldId id="574" r:id="rId18"/>
    <p:sldId id="576" r:id="rId19"/>
    <p:sldId id="577" r:id="rId20"/>
    <p:sldId id="548" r:id="rId21"/>
    <p:sldId id="542" r:id="rId22"/>
    <p:sldId id="531" r:id="rId23"/>
    <p:sldId id="532" r:id="rId24"/>
    <p:sldId id="530" r:id="rId25"/>
    <p:sldId id="533" r:id="rId26"/>
    <p:sldId id="534" r:id="rId27"/>
    <p:sldId id="549" r:id="rId28"/>
    <p:sldId id="544" r:id="rId29"/>
    <p:sldId id="535" r:id="rId30"/>
    <p:sldId id="537" r:id="rId31"/>
    <p:sldId id="540" r:id="rId32"/>
    <p:sldId id="546" r:id="rId33"/>
    <p:sldId id="538" r:id="rId34"/>
    <p:sldId id="547" r:id="rId35"/>
    <p:sldId id="550" r:id="rId36"/>
    <p:sldId id="551" r:id="rId37"/>
    <p:sldId id="552" r:id="rId38"/>
    <p:sldId id="553" r:id="rId39"/>
    <p:sldId id="554" r:id="rId40"/>
    <p:sldId id="555" r:id="rId41"/>
    <p:sldId id="556" r:id="rId42"/>
    <p:sldId id="557" r:id="rId43"/>
    <p:sldId id="558" r:id="rId44"/>
    <p:sldId id="559" r:id="rId45"/>
    <p:sldId id="561" r:id="rId46"/>
    <p:sldId id="560" r:id="rId47"/>
    <p:sldId id="562" r:id="rId48"/>
    <p:sldId id="563" r:id="rId49"/>
    <p:sldId id="565" r:id="rId50"/>
    <p:sldId id="578" r:id="rId51"/>
    <p:sldId id="564" r:id="rId52"/>
    <p:sldId id="597" r:id="rId53"/>
    <p:sldId id="593" r:id="rId54"/>
    <p:sldId id="595" r:id="rId55"/>
    <p:sldId id="596" r:id="rId56"/>
    <p:sldId id="594" r:id="rId57"/>
    <p:sldId id="581" r:id="rId58"/>
    <p:sldId id="481" r:id="rId59"/>
    <p:sldId id="582" r:id="rId60"/>
    <p:sldId id="580" r:id="rId61"/>
    <p:sldId id="583" r:id="rId62"/>
    <p:sldId id="586" r:id="rId63"/>
    <p:sldId id="585" r:id="rId64"/>
    <p:sldId id="587" r:id="rId65"/>
    <p:sldId id="591" r:id="rId66"/>
    <p:sldId id="590" r:id="rId67"/>
    <p:sldId id="589" r:id="rId68"/>
    <p:sldId id="592" r:id="rId6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gnali" id="{02A43F02-ED53-D14C-9C2D-7A5A0C235472}">
          <p14:sldIdLst>
            <p14:sldId id="436"/>
            <p14:sldId id="516"/>
            <p14:sldId id="515"/>
            <p14:sldId id="517"/>
            <p14:sldId id="519"/>
            <p14:sldId id="524"/>
            <p14:sldId id="520"/>
            <p14:sldId id="525"/>
            <p14:sldId id="521"/>
            <p14:sldId id="526"/>
            <p14:sldId id="522"/>
            <p14:sldId id="527"/>
            <p14:sldId id="528"/>
            <p14:sldId id="571"/>
            <p14:sldId id="529"/>
            <p14:sldId id="572"/>
            <p14:sldId id="574"/>
            <p14:sldId id="576"/>
            <p14:sldId id="577"/>
            <p14:sldId id="548"/>
            <p14:sldId id="542"/>
            <p14:sldId id="531"/>
            <p14:sldId id="532"/>
            <p14:sldId id="530"/>
            <p14:sldId id="533"/>
            <p14:sldId id="534"/>
            <p14:sldId id="549"/>
            <p14:sldId id="544"/>
            <p14:sldId id="535"/>
            <p14:sldId id="537"/>
            <p14:sldId id="540"/>
            <p14:sldId id="546"/>
            <p14:sldId id="538"/>
            <p14:sldId id="547"/>
            <p14:sldId id="550"/>
            <p14:sldId id="551"/>
            <p14:sldId id="552"/>
            <p14:sldId id="553"/>
            <p14:sldId id="554"/>
            <p14:sldId id="555"/>
            <p14:sldId id="556"/>
            <p14:sldId id="557"/>
            <p14:sldId id="558"/>
            <p14:sldId id="559"/>
            <p14:sldId id="561"/>
            <p14:sldId id="560"/>
            <p14:sldId id="562"/>
            <p14:sldId id="563"/>
            <p14:sldId id="565"/>
            <p14:sldId id="578"/>
            <p14:sldId id="564"/>
            <p14:sldId id="597"/>
            <p14:sldId id="593"/>
            <p14:sldId id="595"/>
            <p14:sldId id="596"/>
            <p14:sldId id="594"/>
            <p14:sldId id="581"/>
            <p14:sldId id="481"/>
            <p14:sldId id="582"/>
            <p14:sldId id="580"/>
            <p14:sldId id="583"/>
            <p14:sldId id="586"/>
            <p14:sldId id="585"/>
            <p14:sldId id="587"/>
            <p14:sldId id="591"/>
            <p14:sldId id="590"/>
            <p14:sldId id="589"/>
            <p14:sldId id="5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0"/>
    <p:restoredTop sz="94720"/>
  </p:normalViewPr>
  <p:slideViewPr>
    <p:cSldViewPr snapToGrid="0" snapToObjects="1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47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0BB3E1-3556-B64D-8D44-78D181B77C2D}" type="datetimeFigureOut">
              <a:rPr lang="it-IT" smtClean="0"/>
              <a:t>16/04/2021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172B39-02CB-0349-B725-58A0341278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854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7216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4669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5126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a7374eee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cca7374eee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4541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4AC4A0-AB9A-0749-B165-8C7B31C585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E03BCAB-834F-DB4B-9332-7297EED40E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513374-8B67-AD41-A163-3A1984DA0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16/04/2021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658CF64-8AC1-F74D-BC8C-CE8F703A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70ACE5D-C834-BA45-AEC2-6821EFF56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3510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0A89FD-EEAE-DB4A-B8E8-75835A533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BEE6496-6954-D145-8052-7F845984C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CCC1721-C7F3-2440-92F0-12DE0D5EF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16/04/2021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2285211-57FA-774C-9AD0-A148EFCEE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C05AB3-B2F0-C54A-9D50-AB5B6DA33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3171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712A87-38C3-C44A-B829-A23EB9AB1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90B933D-FB9C-9844-86A5-1B2F19BB8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BF76073-5B3D-E041-9643-E34F0A0D4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16/04/2021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12B4C9-B642-8D4E-B19C-A8CABA825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8B3BF8-FD69-D445-A827-15832DDB4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938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2A280F-E9D7-B144-B28E-FA0F170BD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42E18E-8EF0-C247-91CD-33E1EC3AE1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2E08366-94A0-4740-AAF7-CA5DEA6C2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D6B790B-D4AC-FC4C-9D14-2E632EF25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16/04/2021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2B36647-B67D-7841-9EE2-C419C20AB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517009F-B0AE-4C45-9C37-2875A01C3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8404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487D84-019D-804C-A87A-136C8AF1A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3DC1459-4669-2847-A9D2-A3AFCE114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02FCC5F-6B4B-FA46-93CE-C09998078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D1BBBE1-8E96-984D-BAFE-A98451EBEE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553ED70-313D-4E48-8BDD-939315198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B740E0A-9CD5-E844-87CA-EAEEF442A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16/04/2021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8AE52B5-6057-5F49-A0FB-BF2721752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7E59AA1-6048-664B-B63D-DA52B7960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6165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DEA189-DF82-CB4D-BA22-504D7B1A9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EF32D4F-EE02-2549-AD8D-FBA80B0DD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16/04/2021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368B073-7F4A-C64B-A567-01083CC32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6916FA2-4641-9341-81D3-D302EE5FA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0248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21228C4-1C74-AE44-A7EA-5D340F3FA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16/04/2021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FAD3648-EDFD-6642-8015-9766C5D91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A8C4CC9-EB37-2946-BCA4-542CA0EEE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9208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B9D7D7-C46A-524A-8501-1418BC4EF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F55EEA-93E7-5543-8A43-75EB70DAC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70240EC-A1EB-5440-B690-86AF91625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2E29545-96A5-0F45-8C0F-8129CF921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16/04/2021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C2F3FC1-5E34-DA42-BA9A-0B45E973E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306FC60-0609-384C-9D4A-5858EA7FC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0253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881B1B-2C37-F940-BA95-2DE33F60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4906F70-10BE-4341-A998-94D3042DC9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7E42744-FE22-4E4C-AB0D-C5AFBC403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26C6163-1EF4-EC46-9C15-3AF4B3251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16/04/2021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AE11D30-533D-9649-92CD-109EE2D8E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FD15C15-353F-2E4E-9221-891293EDE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1940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987E72-296E-EC4A-BFA7-F1A2614ED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31F213E-C8EA-5441-A4DC-DAA297DC17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9A8C17A-DF7B-8842-8145-7723859D4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16/04/2021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AB0B64-A11B-6D4F-8D4C-BF86D0197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36DFB72-8F66-0E43-98F6-1F46B973E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8858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8A89D18-8845-844C-8B29-B76B79BF79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54800C5-3DCD-E046-BB47-EC114ED2D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D197B45-8258-0643-8658-C2B17296A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671EB-8FC7-B44A-B7A1-2FC4E0E1DCCE}" type="datetimeFigureOut">
              <a:rPr lang="it-IT" smtClean="0"/>
              <a:t>16/04/2021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8CFEB89-4DAC-8C4F-8AA5-AB0389363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8367E71-9BC5-2847-8FF3-AC08DDF2A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7720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773B74A-1104-494C-88EA-1C735A37F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5917CCF-81A7-6740-9BFC-FA1CC3A5E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CBC599-CD13-AA43-BEA7-B21FA41114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671EB-8FC7-B44A-B7A1-2FC4E0E1DCCE}" type="datetimeFigureOut">
              <a:rPr lang="it-IT" smtClean="0"/>
              <a:t>16/04/2021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1E383A0-C953-FD4D-8580-4C53FDFC1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05CF64F-9D78-C949-97DC-D88C91933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0842B-E119-2645-BBCA-EA00C1BDF8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2044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-1" y="1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1066799" y="2981861"/>
            <a:ext cx="10058400" cy="8942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rmAutofit fontScale="90000"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r>
              <a:rPr lang="it-IT" sz="5200" b="1" dirty="0">
                <a:solidFill>
                  <a:srgbClr val="FFFFFF"/>
                </a:solidFill>
                <a:latin typeface="+mn-lt"/>
                <a:sym typeface="Lucida Sans"/>
              </a:rPr>
              <a:t>INSERIMENTO DEI SEGNALI DAILY IN BASE AL RISCHIO GIORNALIERO</a:t>
            </a:r>
            <a:endParaRPr lang="it-IT" sz="5200" b="1" kern="1200" dirty="0">
              <a:solidFill>
                <a:srgbClr val="FFFFFF"/>
              </a:solidFill>
              <a:latin typeface="+mn-lt"/>
              <a:ea typeface="+mj-ea"/>
              <a:cs typeface="+mj-cs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52582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118937" y="1395663"/>
            <a:ext cx="988995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Ogni giorno dobbiamo calcolare il rischio da prendere per le operazioni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che trovo applicando la strategia OTW oppure ricevendo i segnali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attraverso il canale </a:t>
            </a:r>
            <a:r>
              <a:rPr lang="it-IT" sz="4000" dirty="0" err="1">
                <a:latin typeface="Bembo" panose="02020502050201020203" pitchFamily="18" charset="0"/>
              </a:rPr>
              <a:t>telegram</a:t>
            </a:r>
            <a:r>
              <a:rPr lang="it-IT" sz="4000" dirty="0">
                <a:latin typeface="Bembo" panose="02020502050201020203" pitchFamily="18" charset="0"/>
              </a:rPr>
              <a:t> </a:t>
            </a:r>
            <a:r>
              <a:rPr lang="it-IT" sz="4000" dirty="0" err="1">
                <a:latin typeface="Bembo" panose="02020502050201020203" pitchFamily="18" charset="0"/>
              </a:rPr>
              <a:t>Cryptocommando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3173818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4A68FE52-8E49-594C-A231-0AF4639E00F9}"/>
              </a:ext>
            </a:extLst>
          </p:cNvPr>
          <p:cNvSpPr txBox="1"/>
          <p:nvPr/>
        </p:nvSpPr>
        <p:spPr>
          <a:xfrm>
            <a:off x="1245393" y="1014576"/>
            <a:ext cx="970121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>
                <a:latin typeface="Bembo" panose="02020502050201020203" pitchFamily="18" charset="0"/>
              </a:rPr>
              <a:t>La percentuale </a:t>
            </a:r>
            <a:r>
              <a:rPr lang="it-IT" sz="2800" u="sng">
                <a:latin typeface="Bembo" panose="02020502050201020203" pitchFamily="18" charset="0"/>
              </a:rPr>
              <a:t>consigliata</a:t>
            </a:r>
            <a:r>
              <a:rPr lang="it-IT" sz="2800">
                <a:latin typeface="Bembo" panose="02020502050201020203" pitchFamily="18" charset="0"/>
              </a:rPr>
              <a:t> è la seguente:</a:t>
            </a:r>
          </a:p>
          <a:p>
            <a:pPr algn="ctr"/>
            <a:endParaRPr lang="it-IT" dirty="0">
              <a:latin typeface="Bembo" panose="02020502050201020203" pitchFamily="18" charset="0"/>
            </a:endParaRPr>
          </a:p>
        </p:txBody>
      </p:sp>
      <p:graphicFrame>
        <p:nvGraphicFramePr>
          <p:cNvPr id="10" name="Tabella 6">
            <a:extLst>
              <a:ext uri="{FF2B5EF4-FFF2-40B4-BE49-F238E27FC236}">
                <a16:creationId xmlns:a16="http://schemas.microsoft.com/office/drawing/2014/main" id="{298F7A87-EBFA-4A48-A750-61A8005FF4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697664"/>
              </p:ext>
            </p:extLst>
          </p:nvPr>
        </p:nvGraphicFramePr>
        <p:xfrm>
          <a:off x="1245393" y="1126435"/>
          <a:ext cx="9884569" cy="3398549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810925">
                  <a:extLst>
                    <a:ext uri="{9D8B030D-6E8A-4147-A177-3AD203B41FA5}">
                      <a16:colId xmlns:a16="http://schemas.microsoft.com/office/drawing/2014/main" val="1047002760"/>
                    </a:ext>
                  </a:extLst>
                </a:gridCol>
                <a:gridCol w="7073644">
                  <a:extLst>
                    <a:ext uri="{9D8B030D-6E8A-4147-A177-3AD203B41FA5}">
                      <a16:colId xmlns:a16="http://schemas.microsoft.com/office/drawing/2014/main" val="1201703559"/>
                    </a:ext>
                  </a:extLst>
                </a:gridCol>
              </a:tblGrid>
              <a:tr h="485507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 Capitale giornaliero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Rischio giornaliero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3137"/>
                  </a:ext>
                </a:extLst>
              </a:tr>
              <a:tr h="485507">
                <a:tc>
                  <a:txBody>
                    <a:bodyPr/>
                    <a:lstStyle/>
                    <a:p>
                      <a:r>
                        <a:rPr lang="it-IT" dirty="0"/>
                        <a:t>Da 500 </a:t>
                      </a:r>
                      <a:r>
                        <a:rPr lang="it-IT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it-IT" dirty="0"/>
                        <a:t> a 1500 </a:t>
                      </a:r>
                      <a:r>
                        <a:rPr lang="it-IT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it-IT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 10% (da 50</a:t>
                      </a:r>
                      <a:r>
                        <a:rPr lang="it-IT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it-IT" dirty="0"/>
                        <a:t> a 150</a:t>
                      </a:r>
                      <a:r>
                        <a:rPr lang="it-IT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it-IT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380624"/>
                  </a:ext>
                </a:extLst>
              </a:tr>
              <a:tr h="485507">
                <a:tc>
                  <a:txBody>
                    <a:bodyPr/>
                    <a:lstStyle/>
                    <a:p>
                      <a:r>
                        <a:rPr lang="it-IT" dirty="0"/>
                        <a:t>Da 1600 </a:t>
                      </a:r>
                      <a:r>
                        <a:rPr lang="it-IT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it-IT" dirty="0"/>
                        <a:t> a 3000 </a:t>
                      </a:r>
                      <a:r>
                        <a:rPr lang="it-IT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7% (da 112</a:t>
                      </a:r>
                      <a:r>
                        <a:rPr lang="it-IT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it-IT" dirty="0"/>
                        <a:t> a 210</a:t>
                      </a:r>
                      <a:r>
                        <a:rPr lang="it-IT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it-IT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453681"/>
                  </a:ext>
                </a:extLst>
              </a:tr>
              <a:tr h="485507">
                <a:tc>
                  <a:txBody>
                    <a:bodyPr/>
                    <a:lstStyle/>
                    <a:p>
                      <a:r>
                        <a:rPr lang="it-IT" dirty="0"/>
                        <a:t>Da 3100 </a:t>
                      </a:r>
                      <a:r>
                        <a:rPr lang="it-IT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it-IT" dirty="0"/>
                        <a:t> a 7000 </a:t>
                      </a:r>
                      <a:r>
                        <a:rPr lang="it-IT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5% (da 155</a:t>
                      </a:r>
                      <a:r>
                        <a:rPr lang="it-IT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it-IT" dirty="0"/>
                        <a:t> a 350</a:t>
                      </a:r>
                      <a:r>
                        <a:rPr lang="it-IT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it-IT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018902"/>
                  </a:ext>
                </a:extLst>
              </a:tr>
              <a:tr h="485507"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Da 7100 </a:t>
                      </a:r>
                      <a:r>
                        <a:rPr lang="it-IT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 a 10000 </a:t>
                      </a:r>
                      <a:r>
                        <a:rPr lang="it-IT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endParaRPr lang="it-IT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4% (da 283</a:t>
                      </a:r>
                      <a:r>
                        <a:rPr lang="it-IT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it-IT" dirty="0"/>
                        <a:t> a 400</a:t>
                      </a:r>
                      <a:r>
                        <a:rPr lang="it-IT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it-IT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43752"/>
                  </a:ext>
                </a:extLst>
              </a:tr>
              <a:tr h="485507">
                <a:tc>
                  <a:txBody>
                    <a:bodyPr/>
                    <a:lstStyle/>
                    <a:p>
                      <a:r>
                        <a:rPr lang="it-IT" dirty="0"/>
                        <a:t>Da 10000 </a:t>
                      </a:r>
                      <a:r>
                        <a:rPr lang="it-IT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it-IT" dirty="0"/>
                        <a:t> a 20000 </a:t>
                      </a:r>
                      <a:r>
                        <a:rPr lang="it-IT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3% (da 300</a:t>
                      </a:r>
                      <a:r>
                        <a:rPr lang="it-IT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it-IT" dirty="0"/>
                        <a:t> a 600</a:t>
                      </a:r>
                      <a:r>
                        <a:rPr lang="it-IT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it-IT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303430"/>
                  </a:ext>
                </a:extLst>
              </a:tr>
              <a:tr h="485507">
                <a:tc>
                  <a:txBody>
                    <a:bodyPr/>
                    <a:lstStyle/>
                    <a:p>
                      <a:r>
                        <a:rPr lang="it-IT" dirty="0"/>
                        <a:t>Oltre 20000 </a:t>
                      </a:r>
                      <a:r>
                        <a:rPr lang="it-IT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2% (da 400</a:t>
                      </a:r>
                      <a:r>
                        <a:rPr lang="it-IT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it-IT" dirty="0"/>
                        <a:t> in su)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423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3684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118937" y="1395663"/>
            <a:ext cx="98899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In base alla tabella , so esattamente la somma da rischiare al giorno per i segnali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.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Chiamiamo questa somma rischio giornaliero per i segnali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e la rappresentiamo con R</a:t>
            </a:r>
          </a:p>
        </p:txBody>
      </p:sp>
    </p:spTree>
    <p:extLst>
      <p:ext uri="{BB962C8B-B14F-4D97-AF65-F5344CB8AC3E}">
        <p14:creationId xmlns:p14="http://schemas.microsoft.com/office/powerpoint/2010/main" val="942425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118937" y="1395663"/>
            <a:ext cx="988995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 la sera trovo 1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attraverso la mia analisi o arrivato nel canale </a:t>
            </a:r>
            <a:r>
              <a:rPr lang="it-IT" sz="4000" dirty="0" err="1">
                <a:latin typeface="Bembo" panose="02020502050201020203" pitchFamily="18" charset="0"/>
              </a:rPr>
              <a:t>telegram</a:t>
            </a:r>
            <a:r>
              <a:rPr lang="it-IT" sz="4000" dirty="0">
                <a:latin typeface="Bembo" panose="02020502050201020203" pitchFamily="18" charset="0"/>
              </a:rPr>
              <a:t>, destinerò tutto il rischio giornaliero destinato ai segnali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per questo segnale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RS= rischio segnale</a:t>
            </a:r>
          </a:p>
        </p:txBody>
      </p:sp>
    </p:spTree>
    <p:extLst>
      <p:ext uri="{BB962C8B-B14F-4D97-AF65-F5344CB8AC3E}">
        <p14:creationId xmlns:p14="http://schemas.microsoft.com/office/powerpoint/2010/main" val="754025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118937" y="1395663"/>
            <a:ext cx="988995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 la sera trovo 1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attraverso la mia analisi o arrivato nel canale </a:t>
            </a:r>
            <a:r>
              <a:rPr lang="it-IT" sz="4000" dirty="0" err="1">
                <a:latin typeface="Bembo" panose="02020502050201020203" pitchFamily="18" charset="0"/>
              </a:rPr>
              <a:t>telegram</a:t>
            </a:r>
            <a:r>
              <a:rPr lang="it-IT" sz="4000" dirty="0">
                <a:latin typeface="Bembo" panose="02020502050201020203" pitchFamily="18" charset="0"/>
              </a:rPr>
              <a:t> e il mio rischio giornaliero destinato ai segnali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è 200 euro , destinerò tutti i 200 euro a questo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endParaRPr lang="it-IT" sz="4000" dirty="0"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346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772357" y="1395663"/>
            <a:ext cx="102365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 la sera trovo 2 segnali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attraverso la mia analisi o arrivati nel canale </a:t>
            </a:r>
            <a:r>
              <a:rPr lang="it-IT" sz="4000" dirty="0" err="1">
                <a:latin typeface="Bembo" panose="02020502050201020203" pitchFamily="18" charset="0"/>
              </a:rPr>
              <a:t>telegram</a:t>
            </a:r>
            <a:r>
              <a:rPr lang="it-IT" sz="4000" dirty="0">
                <a:latin typeface="Bembo" panose="02020502050201020203" pitchFamily="18" charset="0"/>
              </a:rPr>
              <a:t>,  dividerò per 2 il rischio giornaliero destinato ai segnali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R:2= RS</a:t>
            </a:r>
          </a:p>
        </p:txBody>
      </p:sp>
    </p:spTree>
    <p:extLst>
      <p:ext uri="{BB962C8B-B14F-4D97-AF65-F5344CB8AC3E}">
        <p14:creationId xmlns:p14="http://schemas.microsoft.com/office/powerpoint/2010/main" val="585209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118937" y="1395663"/>
            <a:ext cx="988995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 la sera trovo 2 segnali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attraverso la mia analisi o arrivati nel canale </a:t>
            </a:r>
            <a:r>
              <a:rPr lang="it-IT" sz="4000" dirty="0" err="1">
                <a:latin typeface="Bembo" panose="02020502050201020203" pitchFamily="18" charset="0"/>
              </a:rPr>
              <a:t>telegram</a:t>
            </a:r>
            <a:r>
              <a:rPr lang="it-IT" sz="4000" dirty="0">
                <a:latin typeface="Bembo" panose="02020502050201020203" pitchFamily="18" charset="0"/>
              </a:rPr>
              <a:t> e il mio rischio giornaliero destinato ai segnali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è 200 euro , </a:t>
            </a:r>
            <a:r>
              <a:rPr lang="it-IT" sz="4000" dirty="0" err="1">
                <a:latin typeface="Bembo" panose="02020502050201020203" pitchFamily="18" charset="0"/>
              </a:rPr>
              <a:t>dividero’</a:t>
            </a:r>
            <a:r>
              <a:rPr lang="it-IT" sz="4000" dirty="0">
                <a:latin typeface="Bembo" panose="02020502050201020203" pitchFamily="18" charset="0"/>
              </a:rPr>
              <a:t> per 2 il rischio giornaliero.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 Quindi destinerò’ 100 euro di rischio a segnale</a:t>
            </a:r>
          </a:p>
        </p:txBody>
      </p:sp>
    </p:spTree>
    <p:extLst>
      <p:ext uri="{BB962C8B-B14F-4D97-AF65-F5344CB8AC3E}">
        <p14:creationId xmlns:p14="http://schemas.microsoft.com/office/powerpoint/2010/main" val="1089379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772357" y="1395663"/>
            <a:ext cx="102365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 la sera trovo 3 segnali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attraverso la mia analisi o arrivati nel canale </a:t>
            </a:r>
            <a:r>
              <a:rPr lang="it-IT" sz="4000" dirty="0" err="1">
                <a:latin typeface="Bembo" panose="02020502050201020203" pitchFamily="18" charset="0"/>
              </a:rPr>
              <a:t>telegram</a:t>
            </a:r>
            <a:r>
              <a:rPr lang="it-IT" sz="4000" dirty="0">
                <a:latin typeface="Bembo" panose="02020502050201020203" pitchFamily="18" charset="0"/>
              </a:rPr>
              <a:t>,  dividerò per 3 il rischio giornaliero destinato ai segnali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R:3=RS</a:t>
            </a:r>
          </a:p>
        </p:txBody>
      </p:sp>
    </p:spTree>
    <p:extLst>
      <p:ext uri="{BB962C8B-B14F-4D97-AF65-F5344CB8AC3E}">
        <p14:creationId xmlns:p14="http://schemas.microsoft.com/office/powerpoint/2010/main" val="1575757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118937" y="1395663"/>
            <a:ext cx="988995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 la sera trovo 3 segnali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attraverso la mia analisi o arrivati nel canale </a:t>
            </a:r>
            <a:r>
              <a:rPr lang="it-IT" sz="4000" dirty="0" err="1">
                <a:latin typeface="Bembo" panose="02020502050201020203" pitchFamily="18" charset="0"/>
              </a:rPr>
              <a:t>telegram</a:t>
            </a:r>
            <a:r>
              <a:rPr lang="it-IT" sz="4000" dirty="0">
                <a:latin typeface="Bembo" panose="02020502050201020203" pitchFamily="18" charset="0"/>
              </a:rPr>
              <a:t> e il mio rischio giornaliero destinato ai segnali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è 200 euro , </a:t>
            </a:r>
            <a:r>
              <a:rPr lang="it-IT" sz="4000" dirty="0" err="1">
                <a:latin typeface="Bembo" panose="02020502050201020203" pitchFamily="18" charset="0"/>
              </a:rPr>
              <a:t>dividero’</a:t>
            </a:r>
            <a:r>
              <a:rPr lang="it-IT" sz="4000" dirty="0">
                <a:latin typeface="Bembo" panose="02020502050201020203" pitchFamily="18" charset="0"/>
              </a:rPr>
              <a:t> per 3 il rischio giornaliero.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 Quindi destinerò’ 66 euro di rischio a segnale</a:t>
            </a:r>
          </a:p>
        </p:txBody>
      </p:sp>
    </p:spTree>
    <p:extLst>
      <p:ext uri="{BB962C8B-B14F-4D97-AF65-F5344CB8AC3E}">
        <p14:creationId xmlns:p14="http://schemas.microsoft.com/office/powerpoint/2010/main" val="2320342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772357" y="1395663"/>
            <a:ext cx="102365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 la sera trovo N segnali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attraverso la mia analisi o arrivati nel canale </a:t>
            </a:r>
            <a:r>
              <a:rPr lang="it-IT" sz="4000" dirty="0" err="1">
                <a:latin typeface="Bembo" panose="02020502050201020203" pitchFamily="18" charset="0"/>
              </a:rPr>
              <a:t>telegram</a:t>
            </a:r>
            <a:r>
              <a:rPr lang="it-IT" sz="4000" dirty="0">
                <a:latin typeface="Bembo" panose="02020502050201020203" pitchFamily="18" charset="0"/>
              </a:rPr>
              <a:t>,  dividerò per N il rischio giornaliero destinato ai segnali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R:N=RS</a:t>
            </a:r>
          </a:p>
        </p:txBody>
      </p:sp>
    </p:spTree>
    <p:extLst>
      <p:ext uri="{BB962C8B-B14F-4D97-AF65-F5344CB8AC3E}">
        <p14:creationId xmlns:p14="http://schemas.microsoft.com/office/powerpoint/2010/main" val="2528031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 la sera trovo N segnali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attraverso la mia analisi o arrivati nel canale </a:t>
            </a:r>
            <a:r>
              <a:rPr lang="it-IT" sz="4000" dirty="0" err="1">
                <a:latin typeface="Bembo" panose="02020502050201020203" pitchFamily="18" charset="0"/>
              </a:rPr>
              <a:t>telegram</a:t>
            </a:r>
            <a:r>
              <a:rPr lang="it-IT" sz="4000" dirty="0">
                <a:latin typeface="Bembo" panose="02020502050201020203" pitchFamily="18" charset="0"/>
              </a:rPr>
              <a:t> e il mio rischio giornaliero destinato ai segnali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è 200 euro , </a:t>
            </a:r>
            <a:r>
              <a:rPr lang="it-IT" sz="4000" dirty="0" err="1">
                <a:latin typeface="Bembo" panose="02020502050201020203" pitchFamily="18" charset="0"/>
              </a:rPr>
              <a:t>dividero’</a:t>
            </a:r>
            <a:r>
              <a:rPr lang="it-IT" sz="4000" dirty="0">
                <a:latin typeface="Bembo" panose="02020502050201020203" pitchFamily="18" charset="0"/>
              </a:rPr>
              <a:t> per N il rischio giornaliero.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 Quindi destinerò’ 200: N euro di rischio a segnale</a:t>
            </a:r>
          </a:p>
        </p:txBody>
      </p:sp>
    </p:spTree>
    <p:extLst>
      <p:ext uri="{BB962C8B-B14F-4D97-AF65-F5344CB8AC3E}">
        <p14:creationId xmlns:p14="http://schemas.microsoft.com/office/powerpoint/2010/main" val="1077424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A QUESTO PUNTO SO CALCOLARE IL RISCHIO PER SEGNALE DAILY CHE DA ORA IN AVANTI CHIAMO RS E CHE E’ ESPRESSO IN EURO PERCHE’ IL NOSTRO CAPITALE E’ IN EURO</a:t>
            </a:r>
          </a:p>
        </p:txBody>
      </p:sp>
    </p:spTree>
    <p:extLst>
      <p:ext uri="{BB962C8B-B14F-4D97-AF65-F5344CB8AC3E}">
        <p14:creationId xmlns:p14="http://schemas.microsoft.com/office/powerpoint/2010/main" val="3455481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-1" y="1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1066799" y="2981861"/>
            <a:ext cx="10058400" cy="8942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rmAutofit fontScale="90000"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r>
              <a:rPr lang="it-IT" sz="5200" b="1" dirty="0">
                <a:solidFill>
                  <a:srgbClr val="FFFFFF"/>
                </a:solidFill>
                <a:latin typeface="+mn-lt"/>
                <a:sym typeface="Lucida Sans"/>
              </a:rPr>
              <a:t>INSERIMENTO DEI SEGNALI DAILY IN BASE AL RISCHIO GIORNALIERO: LA QUANTITA’ DI CRYPTO AL NUMERATORE DA ACQUISTARE</a:t>
            </a:r>
            <a:endParaRPr lang="it-IT" sz="5200" b="1" kern="1200" dirty="0">
              <a:solidFill>
                <a:srgbClr val="FFFFFF"/>
              </a:solidFill>
              <a:latin typeface="+mn-lt"/>
              <a:ea typeface="+mj-ea"/>
              <a:cs typeface="+mj-cs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04669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Quando si forma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o arriva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su TELEGRAM so quanto posso rischiare ossia RS. Ma questa somma è in euro mentre io devo acquistare una CRYPTO a numeratore al prezzo che essa ha rispetto alla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a denominatore</a:t>
            </a:r>
          </a:p>
        </p:txBody>
      </p:sp>
    </p:spTree>
    <p:extLst>
      <p:ext uri="{BB962C8B-B14F-4D97-AF65-F5344CB8AC3E}">
        <p14:creationId xmlns:p14="http://schemas.microsoft.com/office/powerpoint/2010/main" val="660933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Bembo" panose="02020502050201020203" pitchFamily="18" charset="0"/>
              </a:rPr>
              <a:t>Quando si forma un segnale BUY su una cripto a numeratore rispetto ad una </a:t>
            </a:r>
            <a:r>
              <a:rPr lang="it-IT" sz="3200" dirty="0" err="1">
                <a:latin typeface="Bembo" panose="02020502050201020203" pitchFamily="18" charset="0"/>
              </a:rPr>
              <a:t>crypto</a:t>
            </a:r>
            <a:r>
              <a:rPr lang="it-IT" sz="3200" dirty="0">
                <a:latin typeface="Bembo" panose="02020502050201020203" pitchFamily="18" charset="0"/>
              </a:rPr>
              <a:t> a denominatore, vuol dire che si pensa che la </a:t>
            </a:r>
            <a:r>
              <a:rPr lang="it-IT" sz="3200" dirty="0" err="1">
                <a:latin typeface="Bembo" panose="02020502050201020203" pitchFamily="18" charset="0"/>
              </a:rPr>
              <a:t>crypto</a:t>
            </a:r>
            <a:r>
              <a:rPr lang="it-IT" sz="3200" dirty="0">
                <a:latin typeface="Bembo" panose="02020502050201020203" pitchFamily="18" charset="0"/>
              </a:rPr>
              <a:t> a numeratore aumenti di valore rispetto alla </a:t>
            </a:r>
            <a:r>
              <a:rPr lang="it-IT" sz="3200" dirty="0" err="1">
                <a:latin typeface="Bembo" panose="02020502050201020203" pitchFamily="18" charset="0"/>
              </a:rPr>
              <a:t>crypto</a:t>
            </a:r>
            <a:r>
              <a:rPr lang="it-IT" sz="3200" dirty="0">
                <a:latin typeface="Bembo" panose="02020502050201020203" pitchFamily="18" charset="0"/>
              </a:rPr>
              <a:t> a denominatore. Il nostro scopo è quindi quello di acquistare la </a:t>
            </a:r>
            <a:r>
              <a:rPr lang="it-IT" sz="3200" dirty="0" err="1">
                <a:latin typeface="Bembo" panose="02020502050201020203" pitchFamily="18" charset="0"/>
              </a:rPr>
              <a:t>crypto</a:t>
            </a:r>
            <a:r>
              <a:rPr lang="it-IT" sz="3200" dirty="0">
                <a:latin typeface="Bembo" panose="02020502050201020203" pitchFamily="18" charset="0"/>
              </a:rPr>
              <a:t> a numeratore e lo possiamo fare con la </a:t>
            </a:r>
            <a:r>
              <a:rPr lang="it-IT" sz="3200" dirty="0" err="1">
                <a:latin typeface="Bembo" panose="02020502050201020203" pitchFamily="18" charset="0"/>
              </a:rPr>
              <a:t>crypto</a:t>
            </a:r>
            <a:r>
              <a:rPr lang="it-IT" sz="3200" dirty="0">
                <a:latin typeface="Bembo" panose="02020502050201020203" pitchFamily="18" charset="0"/>
              </a:rPr>
              <a:t> a denominatore ma anche con un’altra </a:t>
            </a:r>
            <a:r>
              <a:rPr lang="it-IT" sz="3200" dirty="0" err="1">
                <a:latin typeface="Bembo" panose="02020502050201020203" pitchFamily="18" charset="0"/>
              </a:rPr>
              <a:t>crypto</a:t>
            </a:r>
            <a:endParaRPr lang="it-IT" sz="3200" dirty="0"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259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Bembo" panose="02020502050201020203" pitchFamily="18" charset="0"/>
              </a:rPr>
              <a:t>Ad esempio , se si forma un segnale BUY su BTCUSDT posso comprare BTC con USDT ma anche con EUR  se esiste il cambio BTCEUR e inserire i livelli di stop </a:t>
            </a:r>
            <a:r>
              <a:rPr lang="it-IT" sz="3200" dirty="0" err="1">
                <a:latin typeface="Bembo" panose="02020502050201020203" pitchFamily="18" charset="0"/>
              </a:rPr>
              <a:t>loss</a:t>
            </a:r>
            <a:r>
              <a:rPr lang="it-IT" sz="3200" dirty="0">
                <a:latin typeface="Bembo" panose="02020502050201020203" pitchFamily="18" charset="0"/>
              </a:rPr>
              <a:t> e take profit su uno dei 2 grafici</a:t>
            </a:r>
          </a:p>
        </p:txBody>
      </p:sp>
    </p:spTree>
    <p:extLst>
      <p:ext uri="{BB962C8B-B14F-4D97-AF65-F5344CB8AC3E}">
        <p14:creationId xmlns:p14="http://schemas.microsoft.com/office/powerpoint/2010/main" val="415224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Bembo" panose="02020502050201020203" pitchFamily="18" charset="0"/>
              </a:rPr>
              <a:t>Ad esempio , se si forma un segnale BUY su XPTBTC posso comprare XPT con BTC ma anche con EUR  se esiste il cambio XPTEUR e inserire i livelli di stop </a:t>
            </a:r>
            <a:r>
              <a:rPr lang="it-IT" sz="3200" dirty="0" err="1">
                <a:latin typeface="Bembo" panose="02020502050201020203" pitchFamily="18" charset="0"/>
              </a:rPr>
              <a:t>loss</a:t>
            </a:r>
            <a:r>
              <a:rPr lang="it-IT" sz="3200" dirty="0">
                <a:latin typeface="Bembo" panose="02020502050201020203" pitchFamily="18" charset="0"/>
              </a:rPr>
              <a:t> e take profit su uno dei 2 grafici</a:t>
            </a:r>
          </a:p>
          <a:p>
            <a:pPr algn="ctr"/>
            <a:endParaRPr lang="it-IT" sz="3200" dirty="0"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058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Bembo" panose="02020502050201020203" pitchFamily="18" charset="0"/>
              </a:rPr>
              <a:t>Ad esempio , se si forma un segnale BUY su una </a:t>
            </a:r>
            <a:r>
              <a:rPr lang="it-IT" sz="3200" dirty="0" err="1">
                <a:latin typeface="Bembo" panose="02020502050201020203" pitchFamily="18" charset="0"/>
              </a:rPr>
              <a:t>crypto</a:t>
            </a:r>
            <a:r>
              <a:rPr lang="it-IT" sz="3200" dirty="0">
                <a:latin typeface="Bembo" panose="02020502050201020203" pitchFamily="18" charset="0"/>
              </a:rPr>
              <a:t> che si </a:t>
            </a:r>
            <a:r>
              <a:rPr lang="it-IT" sz="3200" dirty="0" err="1">
                <a:latin typeface="Bembo" panose="02020502050201020203" pitchFamily="18" charset="0"/>
              </a:rPr>
              <a:t>puo’</a:t>
            </a:r>
            <a:r>
              <a:rPr lang="it-IT" sz="3200" dirty="0">
                <a:latin typeface="Bembo" panose="02020502050201020203" pitchFamily="18" charset="0"/>
              </a:rPr>
              <a:t> acquistare solo con BTC e io ho solo EUR, dovrò fare alcuni passaggi che mostrerò di</a:t>
            </a:r>
          </a:p>
        </p:txBody>
      </p:sp>
    </p:spTree>
    <p:extLst>
      <p:ext uri="{BB962C8B-B14F-4D97-AF65-F5344CB8AC3E}">
        <p14:creationId xmlns:p14="http://schemas.microsoft.com/office/powerpoint/2010/main" val="84330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Segnale BUY su una CRYPTO che non si </a:t>
            </a:r>
            <a:r>
              <a:rPr lang="it-IT" sz="4000" dirty="0" err="1">
                <a:latin typeface="Bembo" panose="02020502050201020203" pitchFamily="18" charset="0"/>
              </a:rPr>
              <a:t>puo’</a:t>
            </a:r>
            <a:r>
              <a:rPr lang="it-IT" sz="4000" dirty="0">
                <a:latin typeface="Bembo" panose="02020502050201020203" pitchFamily="18" charset="0"/>
              </a:rPr>
              <a:t> acquistare in EUR ma solo in BTC</a:t>
            </a:r>
          </a:p>
        </p:txBody>
      </p:sp>
    </p:spTree>
    <p:extLst>
      <p:ext uri="{BB962C8B-B14F-4D97-AF65-F5344CB8AC3E}">
        <p14:creationId xmlns:p14="http://schemas.microsoft.com/office/powerpoint/2010/main" val="29792567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SEGNALE DAILY SU BCD/BTC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In base ai calcoli il mio RS è 100 Euro a segnale</a:t>
            </a:r>
          </a:p>
        </p:txBody>
      </p:sp>
    </p:spTree>
    <p:extLst>
      <p:ext uri="{BB962C8B-B14F-4D97-AF65-F5344CB8AC3E}">
        <p14:creationId xmlns:p14="http://schemas.microsoft.com/office/powerpoint/2010/main" val="3885265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Quando si forma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o arriva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su TELEGRAM so quanto posso rischiare ossia RS. Ma questa somma è in euro mentre io devo acquistare una CRYPTO a numeratore al prezzo che essa ha rispetto alla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a denominatore</a:t>
            </a:r>
          </a:p>
        </p:txBody>
      </p:sp>
      <p:pic>
        <p:nvPicPr>
          <p:cNvPr id="3" name="Immagine 2" descr="Immagine che contiene testo, nero&#10;&#10;Descrizione generata automaticamente">
            <a:extLst>
              <a:ext uri="{FF2B5EF4-FFF2-40B4-BE49-F238E27FC236}">
                <a16:creationId xmlns:a16="http://schemas.microsoft.com/office/drawing/2014/main" id="{597F0459-238D-4F70-A82E-B511EECAD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751" y="-31717"/>
            <a:ext cx="12218750" cy="688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8806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Quando si forma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o arriva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su TELEGRAM so quanto posso rischiare ossia RS. Ma questa somma è in euro mentre io devo acquistare una CRYPTO a numeratore al prezzo che essa ha rispetto alla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a denominatore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97F0459-238D-4F70-A82E-B511EECADD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31717"/>
            <a:ext cx="12192000" cy="688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13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Bembo" panose="02020502050201020203" pitchFamily="18" charset="0"/>
              </a:rPr>
              <a:t>Se si forma un segnale </a:t>
            </a:r>
            <a:r>
              <a:rPr lang="it-IT" sz="2800" dirty="0" err="1">
                <a:latin typeface="Bembo" panose="02020502050201020203" pitchFamily="18" charset="0"/>
              </a:rPr>
              <a:t>Daily</a:t>
            </a:r>
            <a:r>
              <a:rPr lang="it-IT" sz="2800" dirty="0">
                <a:latin typeface="Bembo" panose="02020502050201020203" pitchFamily="18" charset="0"/>
              </a:rPr>
              <a:t> su BCDBTC vuol dire che posso acquistare una certa quantità di BCD pari a RS, al valore che in questo momento un BCD ha rispetto ai BITCOIN.</a:t>
            </a:r>
          </a:p>
          <a:p>
            <a:r>
              <a:rPr lang="it-IT" sz="2800" dirty="0">
                <a:latin typeface="Bembo" panose="02020502050201020203" pitchFamily="18" charset="0"/>
              </a:rPr>
              <a:t>Se posso rischiare RS= 100 euro , posso acquistare 100 Euro di BCD. Ma BCD è espressa in BTC.</a:t>
            </a:r>
          </a:p>
          <a:p>
            <a:r>
              <a:rPr lang="it-IT" sz="2800" dirty="0">
                <a:latin typeface="Bembo" panose="02020502050201020203" pitchFamily="18" charset="0"/>
              </a:rPr>
              <a:t>Nella piattaforma , dove ci sono le frecce bianche , c è il valore di un BCD euro che in questo caso è 2,85 Euro.</a:t>
            </a:r>
          </a:p>
          <a:p>
            <a:r>
              <a:rPr lang="it-IT" sz="2800" dirty="0">
                <a:latin typeface="Bembo" panose="02020502050201020203" pitchFamily="18" charset="0"/>
              </a:rPr>
              <a:t>Quindi dividendo RS: 2,85= quantità di BCD acquistabili con RS</a:t>
            </a:r>
          </a:p>
          <a:p>
            <a:r>
              <a:rPr lang="it-IT" sz="2800" dirty="0">
                <a:latin typeface="Bembo" panose="02020502050201020203" pitchFamily="18" charset="0"/>
              </a:rPr>
              <a:t>Se RS è pari a 100 , posso acquistare 35 BCD ( 100:2,85 )</a:t>
            </a:r>
          </a:p>
        </p:txBody>
      </p:sp>
    </p:spTree>
    <p:extLst>
      <p:ext uri="{BB962C8B-B14F-4D97-AF65-F5344CB8AC3E}">
        <p14:creationId xmlns:p14="http://schemas.microsoft.com/office/powerpoint/2010/main" val="26163423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Quando si forma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o arriva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su TELEGRAM so quanto posso rischiare ossia RS. Ma questa somma è in euro mentre io devo acquistare una CRYPTO a numeratore al prezzo che essa ha rispetto alla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a denominatore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97F0459-238D-4F70-A82E-B511EECADD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31717"/>
            <a:ext cx="12192000" cy="708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275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Bembo" panose="02020502050201020203" pitchFamily="18" charset="0"/>
              </a:rPr>
              <a:t>A questo punto vado nella parte destra della piattaforma dove si effettuano gli ordini, </a:t>
            </a:r>
            <a:r>
              <a:rPr lang="it-IT" sz="2800" dirty="0">
                <a:highlight>
                  <a:srgbClr val="FFFF00"/>
                </a:highlight>
                <a:latin typeface="Bembo" panose="02020502050201020203" pitchFamily="18" charset="0"/>
              </a:rPr>
              <a:t>CLICCO IL VERDE COMPRA A MERCATO </a:t>
            </a:r>
            <a:r>
              <a:rPr lang="it-IT" sz="2800" dirty="0">
                <a:latin typeface="Bembo" panose="02020502050201020203" pitchFamily="18" charset="0"/>
              </a:rPr>
              <a:t>inserisco dove c è la </a:t>
            </a:r>
            <a:r>
              <a:rPr lang="it-IT" sz="2800" dirty="0" err="1">
                <a:latin typeface="Bembo" panose="02020502050201020203" pitchFamily="18" charset="0"/>
              </a:rPr>
              <a:t>frccia</a:t>
            </a:r>
            <a:r>
              <a:rPr lang="it-IT" sz="2800" dirty="0">
                <a:latin typeface="Bembo" panose="02020502050201020203" pitchFamily="18" charset="0"/>
              </a:rPr>
              <a:t> la </a:t>
            </a:r>
            <a:r>
              <a:rPr lang="it-IT" sz="2800" dirty="0" err="1">
                <a:latin typeface="Bembo" panose="02020502050201020203" pitchFamily="18" charset="0"/>
              </a:rPr>
              <a:t>quantita</a:t>
            </a:r>
            <a:r>
              <a:rPr lang="it-IT" sz="2800" dirty="0">
                <a:latin typeface="Bembo" panose="02020502050201020203" pitchFamily="18" charset="0"/>
              </a:rPr>
              <a:t> di BCD che posso acquistare pari al RS, e clicco </a:t>
            </a:r>
            <a:r>
              <a:rPr lang="it-IT" sz="2800" dirty="0">
                <a:highlight>
                  <a:srgbClr val="FFFF00"/>
                </a:highlight>
                <a:latin typeface="Bembo" panose="02020502050201020203" pitchFamily="18" charset="0"/>
              </a:rPr>
              <a:t>COMPRA BCD VERDE </a:t>
            </a:r>
          </a:p>
          <a:p>
            <a:r>
              <a:rPr lang="it-IT" sz="2800" dirty="0">
                <a:latin typeface="Bembo" panose="02020502050201020203" pitchFamily="18" charset="0"/>
              </a:rPr>
              <a:t>Sono entrato a mercato : in seguito parleremo dei livelli di stop </a:t>
            </a:r>
            <a:r>
              <a:rPr lang="it-IT" sz="2800" dirty="0" err="1">
                <a:latin typeface="Bembo" panose="02020502050201020203" pitchFamily="18" charset="0"/>
              </a:rPr>
              <a:t>loss</a:t>
            </a:r>
            <a:r>
              <a:rPr lang="it-IT" sz="2800" dirty="0">
                <a:latin typeface="Bembo" panose="02020502050201020203" pitchFamily="18" charset="0"/>
              </a:rPr>
              <a:t> e take profit</a:t>
            </a:r>
          </a:p>
        </p:txBody>
      </p:sp>
    </p:spTree>
    <p:extLst>
      <p:ext uri="{BB962C8B-B14F-4D97-AF65-F5344CB8AC3E}">
        <p14:creationId xmlns:p14="http://schemas.microsoft.com/office/powerpoint/2010/main" val="19600868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Segnale BUY su una CRYPTO che  si </a:t>
            </a:r>
            <a:r>
              <a:rPr lang="it-IT" sz="4000" dirty="0" err="1">
                <a:latin typeface="Bembo" panose="02020502050201020203" pitchFamily="18" charset="0"/>
              </a:rPr>
              <a:t>puo’</a:t>
            </a:r>
            <a:r>
              <a:rPr lang="it-IT" sz="4000" dirty="0">
                <a:latin typeface="Bembo" panose="02020502050201020203" pitchFamily="18" charset="0"/>
              </a:rPr>
              <a:t> acquistare anche in EUR: si acquista in EUR anche se il segnale è rispetto a BTC</a:t>
            </a:r>
          </a:p>
        </p:txBody>
      </p:sp>
    </p:spTree>
    <p:extLst>
      <p:ext uri="{BB962C8B-B14F-4D97-AF65-F5344CB8AC3E}">
        <p14:creationId xmlns:p14="http://schemas.microsoft.com/office/powerpoint/2010/main" val="15075671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SEGNALE DAILY SU CHZ/BTC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In base ai calcoli il mio RS è 50 Euro a segnale</a:t>
            </a:r>
          </a:p>
        </p:txBody>
      </p:sp>
    </p:spTree>
    <p:extLst>
      <p:ext uri="{BB962C8B-B14F-4D97-AF65-F5344CB8AC3E}">
        <p14:creationId xmlns:p14="http://schemas.microsoft.com/office/powerpoint/2010/main" val="22813771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Quando si forma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o arriva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su TELEGRAM so quanto posso rischiare ossia RS. Ma questa somma è in euro mentre io devo acquistare una CRYPTO a numeratore al prezzo che essa ha rispetto alla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a denominatore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97F0459-238D-4F70-A82E-B511EECADD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6751" y="0"/>
            <a:ext cx="1221875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431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Bembo" panose="02020502050201020203" pitchFamily="18" charset="0"/>
              </a:rPr>
              <a:t>Se si forma un segnale </a:t>
            </a:r>
            <a:r>
              <a:rPr lang="it-IT" sz="2800" dirty="0" err="1">
                <a:latin typeface="Bembo" panose="02020502050201020203" pitchFamily="18" charset="0"/>
              </a:rPr>
              <a:t>Daily</a:t>
            </a:r>
            <a:r>
              <a:rPr lang="it-IT" sz="2800" dirty="0">
                <a:latin typeface="Bembo" panose="02020502050201020203" pitchFamily="18" charset="0"/>
              </a:rPr>
              <a:t> su CHZBTC vuol dire che posso acquistare una certa quantità di CHZ pari a RS, al valore che in questo momento un CHZ ha rispetto ai BITCOIN.</a:t>
            </a:r>
          </a:p>
          <a:p>
            <a:r>
              <a:rPr lang="it-IT" sz="2800" dirty="0">
                <a:latin typeface="Bembo" panose="02020502050201020203" pitchFamily="18" charset="0"/>
              </a:rPr>
              <a:t>Se posso rischiare RS= 50 euro , posso acquistare 50 Euro di CHZ. Ma BCD è espressa in BTC.</a:t>
            </a:r>
          </a:p>
          <a:p>
            <a:r>
              <a:rPr lang="it-IT" sz="2800" dirty="0">
                <a:latin typeface="Bembo" panose="02020502050201020203" pitchFamily="18" charset="0"/>
              </a:rPr>
              <a:t>Tuttavia alcune </a:t>
            </a:r>
            <a:r>
              <a:rPr lang="it-IT" sz="2800" dirty="0" err="1">
                <a:latin typeface="Bembo" panose="02020502050201020203" pitchFamily="18" charset="0"/>
              </a:rPr>
              <a:t>Crypto</a:t>
            </a:r>
            <a:r>
              <a:rPr lang="it-IT" sz="2800" dirty="0">
                <a:latin typeface="Bembo" panose="02020502050201020203" pitchFamily="18" charset="0"/>
              </a:rPr>
              <a:t>, le maggiori, possono anche essere acquistate in euro. </a:t>
            </a:r>
          </a:p>
          <a:p>
            <a:r>
              <a:rPr lang="it-IT" sz="2800" dirty="0">
                <a:latin typeface="Bembo" panose="02020502050201020203" pitchFamily="18" charset="0"/>
              </a:rPr>
              <a:t>Per vedere questo vado nella ricerca, inserisco CHZ e mi si apre il pannello da dove vedo che CHZ è espressa in euro.</a:t>
            </a:r>
          </a:p>
          <a:p>
            <a:r>
              <a:rPr lang="it-IT" sz="2800" dirty="0">
                <a:latin typeface="Bembo" panose="02020502050201020203" pitchFamily="18" charset="0"/>
              </a:rPr>
              <a:t>A questo punto apro il grafico della </a:t>
            </a:r>
            <a:r>
              <a:rPr lang="it-IT" sz="2800" dirty="0" err="1">
                <a:latin typeface="Bembo" panose="02020502050201020203" pitchFamily="18" charset="0"/>
              </a:rPr>
              <a:t>crypto</a:t>
            </a:r>
            <a:r>
              <a:rPr lang="it-IT" sz="2800" dirty="0">
                <a:latin typeface="Bembo" panose="02020502050201020203" pitchFamily="18" charset="0"/>
              </a:rPr>
              <a:t> CHZEUR</a:t>
            </a:r>
          </a:p>
        </p:txBody>
      </p:sp>
    </p:spTree>
    <p:extLst>
      <p:ext uri="{BB962C8B-B14F-4D97-AF65-F5344CB8AC3E}">
        <p14:creationId xmlns:p14="http://schemas.microsoft.com/office/powerpoint/2010/main" val="40688000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Quando si forma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o arriva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su TELEGRAM so quanto posso rischiare ossia RS. Ma questa somma è in euro mentre io devo acquistare una CRYPTO a numeratore al prezzo che essa ha rispetto alla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a denominatore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97F0459-238D-4F70-A82E-B511EECADD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3667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Quando si forma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o arriva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su TELEGRAM so quanto posso rischiare ossia RS. Ma questa somma è in euro mentre io devo acquistare una CRYPTO a numeratore al prezzo che essa ha rispetto alla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a denominatore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97F0459-238D-4F70-A82E-B511EECADD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3216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Bembo" panose="02020502050201020203" pitchFamily="18" charset="0"/>
              </a:rPr>
              <a:t>A questo punto vado nella parte destra della piattaforma dove si effettuano gli ordini, </a:t>
            </a:r>
            <a:r>
              <a:rPr lang="it-IT" sz="2800" dirty="0">
                <a:highlight>
                  <a:srgbClr val="FFFF00"/>
                </a:highlight>
                <a:latin typeface="Bembo" panose="02020502050201020203" pitchFamily="18" charset="0"/>
              </a:rPr>
              <a:t>CLICCO IL VERDE COMPRA A MERCATO </a:t>
            </a:r>
            <a:r>
              <a:rPr lang="it-IT" sz="2800" dirty="0">
                <a:latin typeface="Bembo" panose="02020502050201020203" pitchFamily="18" charset="0"/>
              </a:rPr>
              <a:t>inserisco dove c è la freccia il totale di EUR = RS e clicco </a:t>
            </a:r>
            <a:r>
              <a:rPr lang="it-IT" sz="2800" dirty="0">
                <a:highlight>
                  <a:srgbClr val="FFFF00"/>
                </a:highlight>
                <a:latin typeface="Bembo" panose="02020502050201020203" pitchFamily="18" charset="0"/>
              </a:rPr>
              <a:t>COMPRA CHZ  VERDE </a:t>
            </a:r>
          </a:p>
          <a:p>
            <a:r>
              <a:rPr lang="it-IT" sz="2800" dirty="0">
                <a:latin typeface="Bembo" panose="02020502050201020203" pitchFamily="18" charset="0"/>
              </a:rPr>
              <a:t>Sono entrato a mercato:  in seguito parleremo dei livelli di stop </a:t>
            </a:r>
            <a:r>
              <a:rPr lang="it-IT" sz="2800" dirty="0" err="1">
                <a:latin typeface="Bembo" panose="02020502050201020203" pitchFamily="18" charset="0"/>
              </a:rPr>
              <a:t>loss</a:t>
            </a:r>
            <a:r>
              <a:rPr lang="it-IT" sz="2800" dirty="0">
                <a:latin typeface="Bembo" panose="02020502050201020203" pitchFamily="18" charset="0"/>
              </a:rPr>
              <a:t> e take profit</a:t>
            </a:r>
          </a:p>
        </p:txBody>
      </p:sp>
    </p:spTree>
    <p:extLst>
      <p:ext uri="{BB962C8B-B14F-4D97-AF65-F5344CB8AC3E}">
        <p14:creationId xmlns:p14="http://schemas.microsoft.com/office/powerpoint/2010/main" val="20340966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Quando si forma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o arriva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su TELEGRAM so quanto posso rischiare ossia RS. Ma questa somma è in euro mentre io devo acquistare una CRYPTO a numeratore al prezzo che essa ha rispetto alla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a denominatore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97F0459-238D-4F70-A82E-B511EECADD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825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Segnale BUY su una CRYPTO con a denominatore ETH</a:t>
            </a:r>
          </a:p>
        </p:txBody>
      </p:sp>
    </p:spTree>
    <p:extLst>
      <p:ext uri="{BB962C8B-B14F-4D97-AF65-F5344CB8AC3E}">
        <p14:creationId xmlns:p14="http://schemas.microsoft.com/office/powerpoint/2010/main" val="40092971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SEGNALE DAILY SU CDT/ETH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In base ai calcoli il mio RS è 200 Euro a segnale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CDT/ETH </a:t>
            </a:r>
            <a:r>
              <a:rPr lang="it-IT" sz="4000" dirty="0" err="1">
                <a:latin typeface="Bembo" panose="02020502050201020203" pitchFamily="18" charset="0"/>
              </a:rPr>
              <a:t>puo’esssere</a:t>
            </a:r>
            <a:r>
              <a:rPr lang="it-IT" sz="4000" dirty="0">
                <a:latin typeface="Bembo" panose="02020502050201020203" pitchFamily="18" charset="0"/>
              </a:rPr>
              <a:t> acquistata in BTC o ETH, ma non in euro, come si evince dal panello</a:t>
            </a:r>
          </a:p>
        </p:txBody>
      </p:sp>
    </p:spTree>
    <p:extLst>
      <p:ext uri="{BB962C8B-B14F-4D97-AF65-F5344CB8AC3E}">
        <p14:creationId xmlns:p14="http://schemas.microsoft.com/office/powerpoint/2010/main" val="37125497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Quando si forma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o arriva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su TELEGRAM so quanto posso rischiare ossia RS. Ma questa somma è in euro mentre io devo acquistare una CRYPTO a numeratore al prezzo che essa ha rispetto alla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a denominatore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97F0459-238D-4F70-A82E-B511EECADD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6751" y="0"/>
            <a:ext cx="12218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421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2" y="1395663"/>
            <a:ext cx="110002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Bembo" panose="02020502050201020203" pitchFamily="18" charset="0"/>
              </a:rPr>
              <a:t>Se si forma un segnale </a:t>
            </a:r>
            <a:r>
              <a:rPr lang="it-IT" sz="2800" dirty="0" err="1">
                <a:latin typeface="Bembo" panose="02020502050201020203" pitchFamily="18" charset="0"/>
              </a:rPr>
              <a:t>Daily</a:t>
            </a:r>
            <a:r>
              <a:rPr lang="it-IT" sz="2800" dirty="0">
                <a:latin typeface="Bembo" panose="02020502050201020203" pitchFamily="18" charset="0"/>
              </a:rPr>
              <a:t> su CDTETH vuol dire che posso acquistare una certa quantità di CDT pari a RS, al valore che in questo momento un CDT ha rispetto a ETH.</a:t>
            </a:r>
          </a:p>
          <a:p>
            <a:r>
              <a:rPr lang="it-IT" sz="2800" dirty="0">
                <a:latin typeface="Bembo" panose="02020502050201020203" pitchFamily="18" charset="0"/>
              </a:rPr>
              <a:t>Se posso rischiare RS= 2OO euro , posso acquistare 200 Euro di CDT. Ma CDT è espressa in ETH.</a:t>
            </a:r>
          </a:p>
          <a:p>
            <a:r>
              <a:rPr lang="it-IT" sz="2800" dirty="0">
                <a:latin typeface="Bembo" panose="02020502050201020203" pitchFamily="18" charset="0"/>
              </a:rPr>
              <a:t>Nella piattaforma , dove ci sono le frecce bianche , c è il valore di un CDT in euro che in questo caso è 0,0051557 Euro.</a:t>
            </a:r>
          </a:p>
          <a:p>
            <a:r>
              <a:rPr lang="it-IT" sz="2800" dirty="0">
                <a:latin typeface="Bembo" panose="02020502050201020203" pitchFamily="18" charset="0"/>
              </a:rPr>
              <a:t>Quindi dividendo RS: 0,0051557= quantità di CDT acquistabili con RS</a:t>
            </a:r>
          </a:p>
          <a:p>
            <a:r>
              <a:rPr lang="it-IT" sz="2800" dirty="0">
                <a:latin typeface="Bembo" panose="02020502050201020203" pitchFamily="18" charset="0"/>
              </a:rPr>
              <a:t>Se RS è pari a 200 , posso acquistare 38792 CDT ( 200:0,0051557 )</a:t>
            </a:r>
          </a:p>
        </p:txBody>
      </p:sp>
    </p:spTree>
    <p:extLst>
      <p:ext uri="{BB962C8B-B14F-4D97-AF65-F5344CB8AC3E}">
        <p14:creationId xmlns:p14="http://schemas.microsoft.com/office/powerpoint/2010/main" val="41005954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Quando si forma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o arriva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su TELEGRAM so quanto posso rischiare ossia RS. Ma questa somma è in euro mentre io devo acquistare una CRYPTO a numeratore al prezzo che essa ha rispetto alla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a denominatore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97F0459-238D-4F70-A82E-B511EECADD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6751" y="0"/>
            <a:ext cx="1221875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8421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Bembo" panose="02020502050201020203" pitchFamily="18" charset="0"/>
              </a:rPr>
              <a:t>A questo punto vado nella parte destra della piattaforma dove si effettuano gli ordini, </a:t>
            </a:r>
            <a:r>
              <a:rPr lang="it-IT" sz="2800" dirty="0">
                <a:highlight>
                  <a:srgbClr val="FFFF00"/>
                </a:highlight>
                <a:latin typeface="Bembo" panose="02020502050201020203" pitchFamily="18" charset="0"/>
              </a:rPr>
              <a:t>CLICCO IL VERDE COMPRA A MERCATO </a:t>
            </a:r>
            <a:r>
              <a:rPr lang="it-IT" sz="2800" dirty="0">
                <a:latin typeface="Bembo" panose="02020502050201020203" pitchFamily="18" charset="0"/>
              </a:rPr>
              <a:t>inserisco dove c è la </a:t>
            </a:r>
            <a:r>
              <a:rPr lang="it-IT" sz="2800" dirty="0" err="1">
                <a:latin typeface="Bembo" panose="02020502050201020203" pitchFamily="18" charset="0"/>
              </a:rPr>
              <a:t>frccia</a:t>
            </a:r>
            <a:r>
              <a:rPr lang="it-IT" sz="2800" dirty="0">
                <a:latin typeface="Bembo" panose="02020502050201020203" pitchFamily="18" charset="0"/>
              </a:rPr>
              <a:t> la </a:t>
            </a:r>
            <a:r>
              <a:rPr lang="it-IT" sz="2800" dirty="0" err="1">
                <a:latin typeface="Bembo" panose="02020502050201020203" pitchFamily="18" charset="0"/>
              </a:rPr>
              <a:t>quantita</a:t>
            </a:r>
            <a:r>
              <a:rPr lang="it-IT" sz="2800" dirty="0">
                <a:latin typeface="Bembo" panose="02020502050201020203" pitchFamily="18" charset="0"/>
              </a:rPr>
              <a:t> di CDT che posso acquistare pari al RS, e clicco </a:t>
            </a:r>
            <a:r>
              <a:rPr lang="it-IT" sz="2800" dirty="0">
                <a:highlight>
                  <a:srgbClr val="FFFF00"/>
                </a:highlight>
                <a:latin typeface="Bembo" panose="02020502050201020203" pitchFamily="18" charset="0"/>
              </a:rPr>
              <a:t>COMPRA CDT VERDE </a:t>
            </a:r>
          </a:p>
          <a:p>
            <a:r>
              <a:rPr lang="it-IT" sz="2800" dirty="0">
                <a:latin typeface="Bembo" panose="02020502050201020203" pitchFamily="18" charset="0"/>
              </a:rPr>
              <a:t>Sono entrato a mercato : in seguito parleremo dei livelli di stop </a:t>
            </a:r>
            <a:r>
              <a:rPr lang="it-IT" sz="2800" dirty="0" err="1">
                <a:latin typeface="Bembo" panose="02020502050201020203" pitchFamily="18" charset="0"/>
              </a:rPr>
              <a:t>loss</a:t>
            </a:r>
            <a:r>
              <a:rPr lang="it-IT" sz="2800" dirty="0">
                <a:latin typeface="Bembo" panose="02020502050201020203" pitchFamily="18" charset="0"/>
              </a:rPr>
              <a:t> e take profit</a:t>
            </a:r>
          </a:p>
        </p:txBody>
      </p:sp>
    </p:spTree>
    <p:extLst>
      <p:ext uri="{BB962C8B-B14F-4D97-AF65-F5344CB8AC3E}">
        <p14:creationId xmlns:p14="http://schemas.microsoft.com/office/powerpoint/2010/main" val="37631116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Quando si forma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o arriva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su TELEGRAM so quanto posso rischiare ossia RS. Ma questa somma è in euro mentre io devo acquistare una CRYPTO a numeratore al prezzo che essa ha rispetto alla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a denominatore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97F0459-238D-4F70-A82E-B511EECADD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6751" y="0"/>
            <a:ext cx="1221875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7793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Segnale BUY su una CRYPTO con a denominatore USDT</a:t>
            </a:r>
          </a:p>
        </p:txBody>
      </p:sp>
    </p:spTree>
    <p:extLst>
      <p:ext uri="{BB962C8B-B14F-4D97-AF65-F5344CB8AC3E}">
        <p14:creationId xmlns:p14="http://schemas.microsoft.com/office/powerpoint/2010/main" val="32506777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SEGNALE DAILY SU SUNUSDT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In base ai calcoli il mio RS è 400 Euro a segnale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SUNUSDT </a:t>
            </a:r>
            <a:r>
              <a:rPr lang="it-IT" sz="4000" dirty="0" err="1">
                <a:latin typeface="Bembo" panose="02020502050201020203" pitchFamily="18" charset="0"/>
              </a:rPr>
              <a:t>puo’essere</a:t>
            </a:r>
            <a:r>
              <a:rPr lang="it-IT" sz="4000" dirty="0">
                <a:latin typeface="Bembo" panose="02020502050201020203" pitchFamily="18" charset="0"/>
              </a:rPr>
              <a:t> acquistata in BTC o USDT, ma non in euro, come si evince dal panello</a:t>
            </a:r>
          </a:p>
        </p:txBody>
      </p:sp>
    </p:spTree>
    <p:extLst>
      <p:ext uri="{BB962C8B-B14F-4D97-AF65-F5344CB8AC3E}">
        <p14:creationId xmlns:p14="http://schemas.microsoft.com/office/powerpoint/2010/main" val="23373307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Quando si forma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o arriva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su TELEGRAM so quanto posso rischiare ossia RS. Ma questa somma è in euro mentre io devo acquistare una CRYPTO a numeratore al prezzo che essa ha rispetto alla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a denominatore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97F0459-238D-4F70-A82E-B511EECADD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6751" y="0"/>
            <a:ext cx="12218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8482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Quando si forma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o arriva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su TELEGRAM so quanto posso rischiare ossia RS. Ma questa somma è in euro mentre io devo acquistare una CRYPTO a numeratore al prezzo che essa ha rispetto alla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a denominatore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97F0459-238D-4F70-A82E-B511EECADD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6751" y="0"/>
            <a:ext cx="1221875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7558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2" y="1395663"/>
            <a:ext cx="110002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Bembo" panose="02020502050201020203" pitchFamily="18" charset="0"/>
              </a:rPr>
              <a:t>Se si forma un segnale </a:t>
            </a:r>
            <a:r>
              <a:rPr lang="it-IT" sz="2800" dirty="0" err="1">
                <a:latin typeface="Bembo" panose="02020502050201020203" pitchFamily="18" charset="0"/>
              </a:rPr>
              <a:t>Daily</a:t>
            </a:r>
            <a:r>
              <a:rPr lang="it-IT" sz="2800" dirty="0">
                <a:latin typeface="Bembo" panose="02020502050201020203" pitchFamily="18" charset="0"/>
              </a:rPr>
              <a:t> su SUNUSDT vuol dire che posso acquistare una certa quantità di SUN pari a RS, al valore che in questo momento un SUN ha rispetto a USDT.</a:t>
            </a:r>
          </a:p>
          <a:p>
            <a:r>
              <a:rPr lang="it-IT" sz="2800" dirty="0">
                <a:latin typeface="Bembo" panose="02020502050201020203" pitchFamily="18" charset="0"/>
              </a:rPr>
              <a:t>Se posso rischiare RS= 4OO euro , posso acquistare 400 Euro di SUN. Ma SUN è espressa in USDT.</a:t>
            </a:r>
          </a:p>
          <a:p>
            <a:r>
              <a:rPr lang="it-IT" sz="2800" dirty="0">
                <a:latin typeface="Bembo" panose="02020502050201020203" pitchFamily="18" charset="0"/>
              </a:rPr>
              <a:t>Nella piattaforma , dove ci sono le frecce bianche , c è il valore di un SUN in euro che in questo caso è 35,19 Euro.</a:t>
            </a:r>
          </a:p>
          <a:p>
            <a:r>
              <a:rPr lang="it-IT" sz="2800" dirty="0">
                <a:latin typeface="Bembo" panose="02020502050201020203" pitchFamily="18" charset="0"/>
              </a:rPr>
              <a:t>Quindi dividendo RS: 35,19 = quantità di SUN acquistabili con RS</a:t>
            </a:r>
          </a:p>
          <a:p>
            <a:r>
              <a:rPr lang="it-IT" sz="2800" dirty="0">
                <a:latin typeface="Bembo" panose="02020502050201020203" pitchFamily="18" charset="0"/>
              </a:rPr>
              <a:t>Se RS è pari a 400 , posso acquistare 11,36 SUN ( 400: 35,19 )</a:t>
            </a:r>
          </a:p>
        </p:txBody>
      </p:sp>
    </p:spTree>
    <p:extLst>
      <p:ext uri="{BB962C8B-B14F-4D97-AF65-F5344CB8AC3E}">
        <p14:creationId xmlns:p14="http://schemas.microsoft.com/office/powerpoint/2010/main" val="34339122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Bembo" panose="02020502050201020203" pitchFamily="18" charset="0"/>
              </a:rPr>
              <a:t>A questo punto vado nella parte destra della piattaforma dove si effettuano gli ordini, </a:t>
            </a:r>
            <a:r>
              <a:rPr lang="it-IT" sz="2800" dirty="0">
                <a:highlight>
                  <a:srgbClr val="FFFF00"/>
                </a:highlight>
                <a:latin typeface="Bembo" panose="02020502050201020203" pitchFamily="18" charset="0"/>
              </a:rPr>
              <a:t>CLICCO IL VERDE COMPRA A MERCATO </a:t>
            </a:r>
            <a:r>
              <a:rPr lang="it-IT" sz="2800" dirty="0">
                <a:latin typeface="Bembo" panose="02020502050201020203" pitchFamily="18" charset="0"/>
              </a:rPr>
              <a:t>inserisco dove c è la </a:t>
            </a:r>
            <a:r>
              <a:rPr lang="it-IT" sz="2800" dirty="0" err="1">
                <a:latin typeface="Bembo" panose="02020502050201020203" pitchFamily="18" charset="0"/>
              </a:rPr>
              <a:t>frccia</a:t>
            </a:r>
            <a:r>
              <a:rPr lang="it-IT" sz="2800" dirty="0">
                <a:latin typeface="Bembo" panose="02020502050201020203" pitchFamily="18" charset="0"/>
              </a:rPr>
              <a:t> la </a:t>
            </a:r>
            <a:r>
              <a:rPr lang="it-IT" sz="2800" dirty="0" err="1">
                <a:latin typeface="Bembo" panose="02020502050201020203" pitchFamily="18" charset="0"/>
              </a:rPr>
              <a:t>quantita</a:t>
            </a:r>
            <a:r>
              <a:rPr lang="it-IT" sz="2800" dirty="0">
                <a:latin typeface="Bembo" panose="02020502050201020203" pitchFamily="18" charset="0"/>
              </a:rPr>
              <a:t> di CDT che posso acquistare pari al RS, e clicco </a:t>
            </a:r>
            <a:r>
              <a:rPr lang="it-IT" sz="2800" dirty="0">
                <a:highlight>
                  <a:srgbClr val="FFFF00"/>
                </a:highlight>
                <a:latin typeface="Bembo" panose="02020502050201020203" pitchFamily="18" charset="0"/>
              </a:rPr>
              <a:t>COMPRA CDT VERDE </a:t>
            </a:r>
          </a:p>
          <a:p>
            <a:r>
              <a:rPr lang="it-IT" sz="2800" dirty="0">
                <a:latin typeface="Bembo" panose="02020502050201020203" pitchFamily="18" charset="0"/>
              </a:rPr>
              <a:t>Sono entrato a mercato : in seguito parleremo dei livelli di stop </a:t>
            </a:r>
            <a:r>
              <a:rPr lang="it-IT" sz="2800" dirty="0" err="1">
                <a:latin typeface="Bembo" panose="02020502050201020203" pitchFamily="18" charset="0"/>
              </a:rPr>
              <a:t>loss</a:t>
            </a:r>
            <a:r>
              <a:rPr lang="it-IT" sz="2800" dirty="0">
                <a:latin typeface="Bembo" panose="02020502050201020203" pitchFamily="18" charset="0"/>
              </a:rPr>
              <a:t> e take profit</a:t>
            </a:r>
          </a:p>
        </p:txBody>
      </p:sp>
    </p:spTree>
    <p:extLst>
      <p:ext uri="{BB962C8B-B14F-4D97-AF65-F5344CB8AC3E}">
        <p14:creationId xmlns:p14="http://schemas.microsoft.com/office/powerpoint/2010/main" val="30744379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Quando si forma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o arriva un segnale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su TELEGRAM so quanto posso rischiare ossia RS. Ma questa somma è in euro mentre io devo acquistare una CRYPTO a numeratore al prezzo che essa ha rispetto alla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a denominatore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97F0459-238D-4F70-A82E-B511EECADD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6751" y="0"/>
            <a:ext cx="1221875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2538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 il segnale BUY è su una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con BNB o XRP o TUSD o USDC , si eseguono gli stessi passaggi visti negli esempi seguenti</a:t>
            </a:r>
          </a:p>
        </p:txBody>
      </p:sp>
    </p:spTree>
    <p:extLst>
      <p:ext uri="{BB962C8B-B14F-4D97-AF65-F5344CB8AC3E}">
        <p14:creationId xmlns:p14="http://schemas.microsoft.com/office/powerpoint/2010/main" val="9909127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84" descr="Sfondo di blocchi blu e tecnologia di rete">
            <a:extLst>
              <a:ext uri="{FF2B5EF4-FFF2-40B4-BE49-F238E27FC236}">
                <a16:creationId xmlns:a16="http://schemas.microsoft.com/office/drawing/2014/main" id="{71E71CDF-3888-4F3B-BB70-D7CCEE178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1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-1" y="10"/>
            <a:ext cx="12191999" cy="6857990"/>
          </a:xfrm>
          <a:prstGeom prst="rect">
            <a:avLst/>
          </a:prstGeom>
          <a:ln>
            <a:noFill/>
          </a:ln>
        </p:spPr>
      </p:pic>
      <p:sp>
        <p:nvSpPr>
          <p:cNvPr id="174" name="Google Shape;174;gcca7374eee_3_84"/>
          <p:cNvSpPr txBox="1">
            <a:spLocks noGrp="1"/>
          </p:cNvSpPr>
          <p:nvPr>
            <p:ph type="ctrTitle" idx="4294967295"/>
          </p:nvPr>
        </p:nvSpPr>
        <p:spPr>
          <a:xfrm>
            <a:off x="1066799" y="2981861"/>
            <a:ext cx="10058400" cy="8942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rmAutofit fontScale="90000"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5400"/>
            </a:pPr>
            <a:r>
              <a:rPr lang="it-IT" sz="5200" b="1" dirty="0">
                <a:solidFill>
                  <a:srgbClr val="FFFFFF"/>
                </a:solidFill>
                <a:latin typeface="+mn-lt"/>
                <a:sym typeface="Lucida Sans"/>
              </a:rPr>
              <a:t>INSERIMENTO DEI LIVELLI DI STOP LOSS E TAKE PROFIT E COME SI MISURA IL RISCHIO DI OGNI SEGNALE</a:t>
            </a:r>
            <a:endParaRPr lang="it-IT" sz="5200" b="1" kern="1200" dirty="0">
              <a:solidFill>
                <a:srgbClr val="FFFFFF"/>
              </a:solidFill>
              <a:latin typeface="+mn-lt"/>
              <a:ea typeface="+mj-ea"/>
              <a:cs typeface="+mj-cs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33455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5304" y="861135"/>
            <a:ext cx="1041359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latin typeface="Bembo" panose="02020502050201020203" pitchFamily="18" charset="0"/>
              </a:rPr>
              <a:t>Dopo aver applicato la strategia OTW , hai trovato segnali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e acquistato un certa quantità di 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a numeratore come detto in precedenza in base al tuo RS.</a:t>
            </a:r>
          </a:p>
          <a:p>
            <a:r>
              <a:rPr lang="it-IT" sz="4000" dirty="0">
                <a:latin typeface="Bembo" panose="02020502050201020203" pitchFamily="18" charset="0"/>
              </a:rPr>
              <a:t>Oppure ti è arrivato un segnale via TELEGRAM e hai acquistato un certa quantità di 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a numeratore come detto in precedenza in base al tuo RS.</a:t>
            </a:r>
          </a:p>
          <a:p>
            <a:pPr algn="ctr"/>
            <a:endParaRPr lang="it-IT" sz="4000" dirty="0"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3742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5304" y="861135"/>
            <a:ext cx="1041359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latin typeface="Bembo" panose="02020502050201020203" pitchFamily="18" charset="0"/>
              </a:rPr>
              <a:t>Dopo aver applicato la strategia OTW se hai trovato segnali </a:t>
            </a:r>
            <a:r>
              <a:rPr lang="it-IT" sz="4000" dirty="0" err="1">
                <a:latin typeface="Bembo" panose="02020502050201020203" pitchFamily="18" charset="0"/>
              </a:rPr>
              <a:t>daily</a:t>
            </a:r>
            <a:r>
              <a:rPr lang="it-IT" sz="4000" dirty="0">
                <a:latin typeface="Bembo" panose="02020502050201020203" pitchFamily="18" charset="0"/>
              </a:rPr>
              <a:t> e acquistato un certa quantità di 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a numeratore come detto in precedenza in base al tuo RS, dovrai inserire i livelli di stop </a:t>
            </a:r>
            <a:r>
              <a:rPr lang="it-IT" sz="4000" dirty="0" err="1">
                <a:latin typeface="Bembo" panose="02020502050201020203" pitchFamily="18" charset="0"/>
              </a:rPr>
              <a:t>loss</a:t>
            </a:r>
            <a:r>
              <a:rPr lang="it-IT" sz="4000" dirty="0">
                <a:latin typeface="Bembo" panose="02020502050201020203" pitchFamily="18" charset="0"/>
              </a:rPr>
              <a:t>, take profit nella piattaforma:</a:t>
            </a:r>
          </a:p>
          <a:p>
            <a:r>
              <a:rPr lang="it-IT" sz="4000" dirty="0">
                <a:latin typeface="Bembo" panose="02020502050201020203" pitchFamily="18" charset="0"/>
              </a:rPr>
              <a:t>1- Stop </a:t>
            </a:r>
            <a:r>
              <a:rPr lang="it-IT" sz="4000" dirty="0" err="1">
                <a:latin typeface="Bembo" panose="02020502050201020203" pitchFamily="18" charset="0"/>
              </a:rPr>
              <a:t>loss</a:t>
            </a:r>
            <a:r>
              <a:rPr lang="it-IT" sz="4000" dirty="0">
                <a:latin typeface="Bembo" panose="02020502050201020203" pitchFamily="18" charset="0"/>
              </a:rPr>
              <a:t> sotto la candela che forma il segnale</a:t>
            </a:r>
          </a:p>
          <a:p>
            <a:r>
              <a:rPr lang="it-IT" sz="4000" dirty="0">
                <a:latin typeface="Bembo" panose="02020502050201020203" pitchFamily="18" charset="0"/>
              </a:rPr>
              <a:t>2- Take profit 1:1 con lo stop </a:t>
            </a:r>
            <a:r>
              <a:rPr lang="it-IT" sz="4000" dirty="0" err="1">
                <a:latin typeface="Bembo" panose="02020502050201020203" pitchFamily="18" charset="0"/>
              </a:rPr>
              <a:t>loss</a:t>
            </a:r>
            <a:endParaRPr lang="it-IT" sz="4000" dirty="0">
              <a:latin typeface="Bembo" panose="02020502050201020203" pitchFamily="18" charset="0"/>
            </a:endParaRPr>
          </a:p>
          <a:p>
            <a:pPr algn="ctr"/>
            <a:endParaRPr lang="it-IT" sz="4000" dirty="0"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1754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Se ricevi un segnale via TELEGRAM, ci sono già i livelli di stop </a:t>
            </a:r>
            <a:r>
              <a:rPr lang="it-IT" sz="4000" dirty="0" err="1">
                <a:latin typeface="Bembo" panose="02020502050201020203" pitchFamily="18" charset="0"/>
              </a:rPr>
              <a:t>loss</a:t>
            </a:r>
            <a:r>
              <a:rPr lang="it-IT" sz="4000" dirty="0">
                <a:latin typeface="Bembo" panose="02020502050201020203" pitchFamily="18" charset="0"/>
              </a:rPr>
              <a:t> e take profit inseriti nel messaggio e devi copiarli nella piattaforma </a:t>
            </a:r>
          </a:p>
        </p:txBody>
      </p:sp>
    </p:spTree>
    <p:extLst>
      <p:ext uri="{BB962C8B-B14F-4D97-AF65-F5344CB8AC3E}">
        <p14:creationId xmlns:p14="http://schemas.microsoft.com/office/powerpoint/2010/main" val="9177507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2B2AC535-43F9-4CA3-865C-6D21E98C5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4946" y="1492135"/>
            <a:ext cx="4371489" cy="292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880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A questo punto dobbiamo inserire i livelli nella piattaforma attraverso l’ ordine </a:t>
            </a:r>
            <a:r>
              <a:rPr lang="it-IT" sz="4000" dirty="0">
                <a:highlight>
                  <a:srgbClr val="FFFF00"/>
                </a:highlight>
                <a:latin typeface="Bembo" panose="02020502050201020203" pitchFamily="18" charset="0"/>
              </a:rPr>
              <a:t>OCO</a:t>
            </a:r>
          </a:p>
        </p:txBody>
      </p:sp>
    </p:spTree>
    <p:extLst>
      <p:ext uri="{BB962C8B-B14F-4D97-AF65-F5344CB8AC3E}">
        <p14:creationId xmlns:p14="http://schemas.microsoft.com/office/powerpoint/2010/main" val="11801585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Abbiamo acquistato CHZEUR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E ora mettiamo i livelli</a:t>
            </a:r>
          </a:p>
        </p:txBody>
      </p:sp>
    </p:spTree>
    <p:extLst>
      <p:ext uri="{BB962C8B-B14F-4D97-AF65-F5344CB8AC3E}">
        <p14:creationId xmlns:p14="http://schemas.microsoft.com/office/powerpoint/2010/main" val="14809411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latin typeface="Bembo" panose="02020502050201020203" pitchFamily="18" charset="0"/>
              </a:rPr>
              <a:t>Andiamo nella parte destra dove si effettua l’ ordine e clicco VENDI e poi </a:t>
            </a:r>
            <a:r>
              <a:rPr lang="it-IT" sz="3600" dirty="0">
                <a:highlight>
                  <a:srgbClr val="FFFF00"/>
                </a:highlight>
                <a:latin typeface="Bembo" panose="02020502050201020203" pitchFamily="18" charset="0"/>
              </a:rPr>
              <a:t>OCO .</a:t>
            </a:r>
          </a:p>
          <a:p>
            <a:r>
              <a:rPr lang="it-IT" sz="3600" dirty="0">
                <a:latin typeface="Bembo" panose="02020502050201020203" pitchFamily="18" charset="0"/>
              </a:rPr>
              <a:t>Si apre un pannello con 4 righe da compilare:</a:t>
            </a:r>
          </a:p>
          <a:p>
            <a:r>
              <a:rPr lang="it-IT" sz="3600" dirty="0">
                <a:latin typeface="Bembo" panose="02020502050201020203" pitchFamily="18" charset="0"/>
              </a:rPr>
              <a:t>1- Prezzo : inserisco il target 1:1 con lo stop </a:t>
            </a:r>
            <a:r>
              <a:rPr lang="it-IT" sz="3600" dirty="0" err="1">
                <a:latin typeface="Bembo" panose="02020502050201020203" pitchFamily="18" charset="0"/>
              </a:rPr>
              <a:t>loss</a:t>
            </a:r>
            <a:r>
              <a:rPr lang="it-IT" sz="3600" dirty="0">
                <a:latin typeface="Bembo" panose="02020502050201020203" pitchFamily="18" charset="0"/>
              </a:rPr>
              <a:t> </a:t>
            </a:r>
          </a:p>
          <a:p>
            <a:r>
              <a:rPr lang="it-IT" sz="3600" dirty="0">
                <a:latin typeface="Bembo" panose="02020502050201020203" pitchFamily="18" charset="0"/>
              </a:rPr>
              <a:t>2- Stop: inserisco il livello di stop </a:t>
            </a:r>
            <a:r>
              <a:rPr lang="it-IT" sz="3600" dirty="0" err="1">
                <a:latin typeface="Bembo" panose="02020502050201020203" pitchFamily="18" charset="0"/>
              </a:rPr>
              <a:t>loss</a:t>
            </a:r>
            <a:r>
              <a:rPr lang="it-IT" sz="3600" dirty="0">
                <a:latin typeface="Bembo" panose="02020502050201020203" pitchFamily="18" charset="0"/>
              </a:rPr>
              <a:t> sotto la candela</a:t>
            </a:r>
          </a:p>
          <a:p>
            <a:r>
              <a:rPr lang="it-IT" sz="3600" dirty="0">
                <a:latin typeface="Bembo" panose="02020502050201020203" pitchFamily="18" charset="0"/>
              </a:rPr>
              <a:t>3- Limite: inserisco il livello di stop </a:t>
            </a:r>
            <a:r>
              <a:rPr lang="it-IT" sz="3600" dirty="0" err="1">
                <a:latin typeface="Bembo" panose="02020502050201020203" pitchFamily="18" charset="0"/>
              </a:rPr>
              <a:t>loss</a:t>
            </a:r>
            <a:endParaRPr lang="it-IT" sz="3600" dirty="0">
              <a:latin typeface="Bembo" panose="02020502050201020203" pitchFamily="18" charset="0"/>
            </a:endParaRPr>
          </a:p>
          <a:p>
            <a:r>
              <a:rPr lang="it-IT" sz="3600" dirty="0">
                <a:latin typeface="Bembo" panose="02020502050201020203" pitchFamily="18" charset="0"/>
              </a:rPr>
              <a:t>4- Quantità: la quantità acquistata</a:t>
            </a:r>
          </a:p>
          <a:p>
            <a:r>
              <a:rPr lang="it-IT" sz="3600" dirty="0">
                <a:latin typeface="Bembo" panose="02020502050201020203" pitchFamily="18" charset="0"/>
              </a:rPr>
              <a:t>5- Clicco vendi e compaiono i livelli</a:t>
            </a:r>
          </a:p>
          <a:p>
            <a:pPr algn="ctr"/>
            <a:endParaRPr lang="it-IT" sz="4000" dirty="0">
              <a:highlight>
                <a:srgbClr val="FFFF00"/>
              </a:highlight>
              <a:latin typeface="Bembo" panose="02020502050201020203" pitchFamily="18" charset="0"/>
            </a:endParaRPr>
          </a:p>
          <a:p>
            <a:pPr algn="ctr"/>
            <a:endParaRPr lang="it-IT" sz="4000" dirty="0">
              <a:highlight>
                <a:srgbClr val="FFFF00"/>
              </a:highlight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8478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118937" y="1395663"/>
            <a:ext cx="98899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Bembo" panose="02020502050201020203" pitchFamily="18" charset="0"/>
              </a:rPr>
              <a:t>Il segnale arriva sul gruppo Telegram in questo formato:</a:t>
            </a:r>
          </a:p>
          <a:p>
            <a:pPr algn="ctr"/>
            <a:endParaRPr lang="it-IT" dirty="0">
              <a:latin typeface="Bembo" panose="02020502050201020203" pitchFamily="18" charset="0"/>
            </a:endParaRPr>
          </a:p>
          <a:p>
            <a:pPr algn="ctr"/>
            <a:endParaRPr lang="it-IT" dirty="0"/>
          </a:p>
          <a:p>
            <a:pPr algn="ctr"/>
            <a:r>
              <a:rPr lang="it-IT" dirty="0"/>
              <a:t>- Nuovo segnale Daily -</a:t>
            </a:r>
          </a:p>
          <a:p>
            <a:pPr algn="ctr"/>
            <a:r>
              <a:rPr lang="it-IT" dirty="0"/>
              <a:t>PPTBTC</a:t>
            </a:r>
          </a:p>
          <a:p>
            <a:pPr algn="ctr"/>
            <a:br>
              <a:rPr lang="it-IT" dirty="0"/>
            </a:br>
            <a:endParaRPr lang="it-IT" dirty="0"/>
          </a:p>
          <a:p>
            <a:pPr algn="ctr"/>
            <a:r>
              <a:rPr lang="it-IT" dirty="0"/>
              <a:t>Stop Loss: 0.00008581 </a:t>
            </a:r>
          </a:p>
          <a:p>
            <a:pPr algn="ctr"/>
            <a:r>
              <a:rPr lang="it-IT" dirty="0"/>
              <a:t>Target 1: 0.00017217 </a:t>
            </a:r>
          </a:p>
          <a:p>
            <a:pPr algn="ctr"/>
            <a:r>
              <a:rPr lang="it-IT" dirty="0"/>
              <a:t>Target 2: 0.00021535</a:t>
            </a:r>
          </a:p>
          <a:p>
            <a:pPr algn="ctr"/>
            <a:endParaRPr lang="it-IT" dirty="0"/>
          </a:p>
          <a:p>
            <a:pPr algn="ctr"/>
            <a:r>
              <a:rPr lang="it-IT" dirty="0">
                <a:latin typeface="Bembo" panose="02020502050201020203" pitchFamily="18" charset="0"/>
              </a:rPr>
              <a:t>Dopo la formazione di un segnale, compriamo la crypto al numeratore. In questo caso PPT (Populous)</a:t>
            </a:r>
            <a:endParaRPr lang="it-IT" dirty="0"/>
          </a:p>
        </p:txBody>
      </p:sp>
      <p:pic>
        <p:nvPicPr>
          <p:cNvPr id="3" name="Immagine 2" descr="Immagine che contiene testo, monitor, nero&#10;&#10;Descrizione generata automaticamente">
            <a:extLst>
              <a:ext uri="{FF2B5EF4-FFF2-40B4-BE49-F238E27FC236}">
                <a16:creationId xmlns:a16="http://schemas.microsoft.com/office/drawing/2014/main" id="{E460B9B0-06C9-4635-A7C0-E58311B71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162"/>
            <a:ext cx="12191999" cy="685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155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latin typeface="Bembo" panose="02020502050201020203" pitchFamily="18" charset="0"/>
              </a:rPr>
              <a:t>Per sapere il rischio dell’ operazione, utilizzo lo strumento indicato dalla freccia bianca : lo inserisco a livello dello stop </a:t>
            </a:r>
            <a:r>
              <a:rPr lang="it-IT" sz="4000" dirty="0" err="1">
                <a:latin typeface="Bembo" panose="02020502050201020203" pitchFamily="18" charset="0"/>
              </a:rPr>
              <a:t>loss</a:t>
            </a:r>
            <a:r>
              <a:rPr lang="it-IT" sz="4000" dirty="0">
                <a:latin typeface="Bembo" panose="02020502050201020203" pitchFamily="18" charset="0"/>
              </a:rPr>
              <a:t> e lo alzo sino al livello di ingresso. Lui mi calcola la percentuale di stop </a:t>
            </a:r>
            <a:r>
              <a:rPr lang="it-IT" sz="4000" dirty="0" err="1">
                <a:latin typeface="Bembo" panose="02020502050201020203" pitchFamily="18" charset="0"/>
              </a:rPr>
              <a:t>loss</a:t>
            </a:r>
            <a:r>
              <a:rPr lang="it-IT" sz="4000" dirty="0">
                <a:latin typeface="Bembo" panose="02020502050201020203" pitchFamily="18" charset="0"/>
              </a:rPr>
              <a:t> che in questo caso è il 34,23% rispetto al RS. Quindi se ho comprato 50 euro di CHZ e prendessi lo stop </a:t>
            </a:r>
            <a:r>
              <a:rPr lang="it-IT" sz="4000" dirty="0" err="1">
                <a:latin typeface="Bembo" panose="02020502050201020203" pitchFamily="18" charset="0"/>
              </a:rPr>
              <a:t>loss</a:t>
            </a:r>
            <a:r>
              <a:rPr lang="it-IT" sz="4000" dirty="0">
                <a:latin typeface="Bembo" panose="02020502050201020203" pitchFamily="18" charset="0"/>
              </a:rPr>
              <a:t>, perderei 17,11 euro</a:t>
            </a:r>
          </a:p>
          <a:p>
            <a:pPr algn="ctr"/>
            <a:endParaRPr lang="it-IT" sz="4000" dirty="0">
              <a:highlight>
                <a:srgbClr val="FFFF00"/>
              </a:highlight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5490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118937" y="1395663"/>
            <a:ext cx="98899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Bembo" panose="02020502050201020203" pitchFamily="18" charset="0"/>
              </a:rPr>
              <a:t>Il segnale arriva sul gruppo Telegram in questo formato:</a:t>
            </a:r>
          </a:p>
          <a:p>
            <a:pPr algn="ctr"/>
            <a:endParaRPr lang="it-IT" dirty="0">
              <a:latin typeface="Bembo" panose="02020502050201020203" pitchFamily="18" charset="0"/>
            </a:endParaRPr>
          </a:p>
          <a:p>
            <a:pPr algn="ctr"/>
            <a:endParaRPr lang="it-IT" dirty="0"/>
          </a:p>
          <a:p>
            <a:pPr algn="ctr"/>
            <a:r>
              <a:rPr lang="it-IT" dirty="0"/>
              <a:t>- Nuovo segnale Daily -</a:t>
            </a:r>
          </a:p>
          <a:p>
            <a:pPr algn="ctr"/>
            <a:r>
              <a:rPr lang="it-IT" dirty="0"/>
              <a:t>PPTBTC</a:t>
            </a:r>
          </a:p>
          <a:p>
            <a:pPr algn="ctr"/>
            <a:br>
              <a:rPr lang="it-IT" dirty="0"/>
            </a:br>
            <a:endParaRPr lang="it-IT" dirty="0"/>
          </a:p>
          <a:p>
            <a:pPr algn="ctr"/>
            <a:r>
              <a:rPr lang="it-IT" dirty="0"/>
              <a:t>Stop Loss: 0.00008581 </a:t>
            </a:r>
          </a:p>
          <a:p>
            <a:pPr algn="ctr"/>
            <a:r>
              <a:rPr lang="it-IT" dirty="0"/>
              <a:t>Target 1: 0.00017217 </a:t>
            </a:r>
          </a:p>
          <a:p>
            <a:pPr algn="ctr"/>
            <a:r>
              <a:rPr lang="it-IT" dirty="0"/>
              <a:t>Target 2: 0.00021535</a:t>
            </a:r>
          </a:p>
          <a:p>
            <a:pPr algn="ctr"/>
            <a:endParaRPr lang="it-IT" dirty="0"/>
          </a:p>
          <a:p>
            <a:pPr algn="ctr"/>
            <a:r>
              <a:rPr lang="it-IT" dirty="0">
                <a:latin typeface="Bembo" panose="02020502050201020203" pitchFamily="18" charset="0"/>
              </a:rPr>
              <a:t>Dopo la formazione di un segnale, compriamo la crypto al numeratore. In questo caso PPT (Populous)</a:t>
            </a: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460B9B0-06C9-4635-A7C0-E58311B71A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3041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Dopo aver acquistato la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come visto in precedenza , dobbiamo inserire i livelli di stop </a:t>
            </a:r>
            <a:r>
              <a:rPr lang="it-IT" sz="4000" dirty="0" err="1">
                <a:latin typeface="Bembo" panose="02020502050201020203" pitchFamily="18" charset="0"/>
              </a:rPr>
              <a:t>loss</a:t>
            </a:r>
            <a:r>
              <a:rPr lang="it-IT" sz="4000" dirty="0">
                <a:latin typeface="Bembo" panose="02020502050201020203" pitchFamily="18" charset="0"/>
              </a:rPr>
              <a:t>, livelli di take profit e vedere il rischio reale 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dell’ operazione. Abbiamo acquistato BCDBTC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E ora mettiamo i livelli</a:t>
            </a:r>
          </a:p>
        </p:txBody>
      </p:sp>
    </p:spTree>
    <p:extLst>
      <p:ext uri="{BB962C8B-B14F-4D97-AF65-F5344CB8AC3E}">
        <p14:creationId xmlns:p14="http://schemas.microsoft.com/office/powerpoint/2010/main" val="17325459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latin typeface="Bembo" panose="02020502050201020203" pitchFamily="18" charset="0"/>
              </a:rPr>
              <a:t>Andiamo nella parte destra dove si effettua l’ ordine e clicco VENDI e poi </a:t>
            </a:r>
            <a:r>
              <a:rPr lang="it-IT" sz="3600" dirty="0">
                <a:highlight>
                  <a:srgbClr val="FFFF00"/>
                </a:highlight>
                <a:latin typeface="Bembo" panose="02020502050201020203" pitchFamily="18" charset="0"/>
              </a:rPr>
              <a:t>OCO .</a:t>
            </a:r>
          </a:p>
          <a:p>
            <a:r>
              <a:rPr lang="it-IT" sz="3600" dirty="0">
                <a:latin typeface="Bembo" panose="02020502050201020203" pitchFamily="18" charset="0"/>
              </a:rPr>
              <a:t>Si apre un pannello con 4 righe da compilare:</a:t>
            </a:r>
          </a:p>
          <a:p>
            <a:r>
              <a:rPr lang="it-IT" sz="3600" dirty="0">
                <a:latin typeface="Bembo" panose="02020502050201020203" pitchFamily="18" charset="0"/>
              </a:rPr>
              <a:t>1- Prezzo : inserisco il target 1:1 con lo stop </a:t>
            </a:r>
            <a:r>
              <a:rPr lang="it-IT" sz="3600" dirty="0" err="1">
                <a:latin typeface="Bembo" panose="02020502050201020203" pitchFamily="18" charset="0"/>
              </a:rPr>
              <a:t>loss</a:t>
            </a:r>
            <a:r>
              <a:rPr lang="it-IT" sz="3600" dirty="0">
                <a:latin typeface="Bembo" panose="02020502050201020203" pitchFamily="18" charset="0"/>
              </a:rPr>
              <a:t> </a:t>
            </a:r>
          </a:p>
          <a:p>
            <a:r>
              <a:rPr lang="it-IT" sz="3600" dirty="0">
                <a:latin typeface="Bembo" panose="02020502050201020203" pitchFamily="18" charset="0"/>
              </a:rPr>
              <a:t>2- Stop: inserisco il livello di stop </a:t>
            </a:r>
            <a:r>
              <a:rPr lang="it-IT" sz="3600" dirty="0" err="1">
                <a:latin typeface="Bembo" panose="02020502050201020203" pitchFamily="18" charset="0"/>
              </a:rPr>
              <a:t>loss</a:t>
            </a:r>
            <a:r>
              <a:rPr lang="it-IT" sz="3600" dirty="0">
                <a:latin typeface="Bembo" panose="02020502050201020203" pitchFamily="18" charset="0"/>
              </a:rPr>
              <a:t> sotto la candela</a:t>
            </a:r>
          </a:p>
          <a:p>
            <a:r>
              <a:rPr lang="it-IT" sz="3600" dirty="0">
                <a:latin typeface="Bembo" panose="02020502050201020203" pitchFamily="18" charset="0"/>
              </a:rPr>
              <a:t>3- Limite: inserisco il livello di stop </a:t>
            </a:r>
            <a:r>
              <a:rPr lang="it-IT" sz="3600" dirty="0" err="1">
                <a:latin typeface="Bembo" panose="02020502050201020203" pitchFamily="18" charset="0"/>
              </a:rPr>
              <a:t>loss</a:t>
            </a:r>
            <a:endParaRPr lang="it-IT" sz="3600" dirty="0">
              <a:latin typeface="Bembo" panose="02020502050201020203" pitchFamily="18" charset="0"/>
            </a:endParaRPr>
          </a:p>
          <a:p>
            <a:r>
              <a:rPr lang="it-IT" sz="3600" dirty="0">
                <a:latin typeface="Bembo" panose="02020502050201020203" pitchFamily="18" charset="0"/>
              </a:rPr>
              <a:t>4- Quantità: la quantità acquistata</a:t>
            </a:r>
          </a:p>
          <a:p>
            <a:r>
              <a:rPr lang="it-IT" sz="3600" dirty="0">
                <a:latin typeface="Bembo" panose="02020502050201020203" pitchFamily="18" charset="0"/>
              </a:rPr>
              <a:t>5- Clicco vendi e compaiono i livelli</a:t>
            </a:r>
          </a:p>
          <a:p>
            <a:pPr algn="ctr"/>
            <a:endParaRPr lang="it-IT" sz="4000" dirty="0">
              <a:highlight>
                <a:srgbClr val="FFFF00"/>
              </a:highlight>
              <a:latin typeface="Bembo" panose="02020502050201020203" pitchFamily="18" charset="0"/>
            </a:endParaRPr>
          </a:p>
          <a:p>
            <a:pPr algn="ctr"/>
            <a:endParaRPr lang="it-IT" sz="4000" dirty="0">
              <a:highlight>
                <a:srgbClr val="FFFF00"/>
              </a:highlight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3746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118937" y="1395663"/>
            <a:ext cx="98899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Bembo" panose="02020502050201020203" pitchFamily="18" charset="0"/>
              </a:rPr>
              <a:t>Il segnale arriva sul gruppo Telegram in questo formato:</a:t>
            </a:r>
          </a:p>
          <a:p>
            <a:pPr algn="ctr"/>
            <a:endParaRPr lang="it-IT" dirty="0">
              <a:latin typeface="Bembo" panose="02020502050201020203" pitchFamily="18" charset="0"/>
            </a:endParaRPr>
          </a:p>
          <a:p>
            <a:pPr algn="ctr"/>
            <a:endParaRPr lang="it-IT" dirty="0"/>
          </a:p>
          <a:p>
            <a:pPr algn="ctr"/>
            <a:r>
              <a:rPr lang="it-IT" dirty="0"/>
              <a:t>- Nuovo segnale Daily -</a:t>
            </a:r>
          </a:p>
          <a:p>
            <a:pPr algn="ctr"/>
            <a:r>
              <a:rPr lang="it-IT" dirty="0"/>
              <a:t>PPTBTC</a:t>
            </a:r>
          </a:p>
          <a:p>
            <a:pPr algn="ctr"/>
            <a:br>
              <a:rPr lang="it-IT" dirty="0"/>
            </a:br>
            <a:endParaRPr lang="it-IT" dirty="0"/>
          </a:p>
          <a:p>
            <a:pPr algn="ctr"/>
            <a:r>
              <a:rPr lang="it-IT" dirty="0"/>
              <a:t>Stop Loss: 0.00008581 </a:t>
            </a:r>
          </a:p>
          <a:p>
            <a:pPr algn="ctr"/>
            <a:r>
              <a:rPr lang="it-IT" dirty="0"/>
              <a:t>Target 1: 0.00017217 </a:t>
            </a:r>
          </a:p>
          <a:p>
            <a:pPr algn="ctr"/>
            <a:r>
              <a:rPr lang="it-IT" dirty="0"/>
              <a:t>Target 2: 0.00021535</a:t>
            </a:r>
          </a:p>
          <a:p>
            <a:pPr algn="ctr"/>
            <a:endParaRPr lang="it-IT" dirty="0"/>
          </a:p>
          <a:p>
            <a:pPr algn="ctr"/>
            <a:r>
              <a:rPr lang="it-IT" dirty="0">
                <a:latin typeface="Bembo" panose="02020502050201020203" pitchFamily="18" charset="0"/>
              </a:rPr>
              <a:t>Dopo la formazione di un segnale, compriamo la crypto al numeratore. In questo caso PPT (Populous)</a:t>
            </a: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460B9B0-06C9-4635-A7C0-E58311B71A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6875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latin typeface="Bembo" panose="02020502050201020203" pitchFamily="18" charset="0"/>
              </a:rPr>
              <a:t>Per sapere il rischio dell’ operazione, utilizzo lo strumento indicato dalla freccia bianca : lo inserisco a livello dello stop </a:t>
            </a:r>
            <a:r>
              <a:rPr lang="it-IT" sz="4000" dirty="0" err="1">
                <a:latin typeface="Bembo" panose="02020502050201020203" pitchFamily="18" charset="0"/>
              </a:rPr>
              <a:t>loss</a:t>
            </a:r>
            <a:r>
              <a:rPr lang="it-IT" sz="4000" dirty="0">
                <a:latin typeface="Bembo" panose="02020502050201020203" pitchFamily="18" charset="0"/>
              </a:rPr>
              <a:t> e lo alzo sino al livello di ingresso. Lui mi calcola la percentuale di stop </a:t>
            </a:r>
            <a:r>
              <a:rPr lang="it-IT" sz="4000" dirty="0" err="1">
                <a:latin typeface="Bembo" panose="02020502050201020203" pitchFamily="18" charset="0"/>
              </a:rPr>
              <a:t>loss</a:t>
            </a:r>
            <a:r>
              <a:rPr lang="it-IT" sz="4000" dirty="0">
                <a:latin typeface="Bembo" panose="02020502050201020203" pitchFamily="18" charset="0"/>
              </a:rPr>
              <a:t> che in questo caso è il 42,86% rispetto al RS. Quindi se ho comprato 100 euro di BCD e prendessi lo stop </a:t>
            </a:r>
            <a:r>
              <a:rPr lang="it-IT" sz="4000" dirty="0" err="1">
                <a:latin typeface="Bembo" panose="02020502050201020203" pitchFamily="18" charset="0"/>
              </a:rPr>
              <a:t>loss</a:t>
            </a:r>
            <a:r>
              <a:rPr lang="it-IT" sz="4000" dirty="0">
                <a:latin typeface="Bembo" panose="02020502050201020203" pitchFamily="18" charset="0"/>
              </a:rPr>
              <a:t>, perderei 42,86 euro</a:t>
            </a:r>
          </a:p>
          <a:p>
            <a:pPr algn="ctr"/>
            <a:endParaRPr lang="it-IT" sz="4000" dirty="0">
              <a:highlight>
                <a:srgbClr val="FFFF00"/>
              </a:highlight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8749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latin typeface="Bembo" panose="02020502050201020203" pitchFamily="18" charset="0"/>
              </a:rPr>
              <a:t>Dopo aver acquistato la </a:t>
            </a:r>
            <a:r>
              <a:rPr lang="it-IT" sz="4000" dirty="0" err="1">
                <a:latin typeface="Bembo" panose="02020502050201020203" pitchFamily="18" charset="0"/>
              </a:rPr>
              <a:t>Crypto</a:t>
            </a:r>
            <a:r>
              <a:rPr lang="it-IT" sz="4000" dirty="0">
                <a:latin typeface="Bembo" panose="02020502050201020203" pitchFamily="18" charset="0"/>
              </a:rPr>
              <a:t> come visto in precedenza , dobbiamo inserire i livelli di stop </a:t>
            </a:r>
            <a:r>
              <a:rPr lang="it-IT" sz="4000" dirty="0" err="1">
                <a:latin typeface="Bembo" panose="02020502050201020203" pitchFamily="18" charset="0"/>
              </a:rPr>
              <a:t>loss</a:t>
            </a:r>
            <a:r>
              <a:rPr lang="it-IT" sz="4000" dirty="0">
                <a:latin typeface="Bembo" panose="02020502050201020203" pitchFamily="18" charset="0"/>
              </a:rPr>
              <a:t>, livelli di take profit e vedere il rischio reale 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dell’ operazione. Abbiamo acquistato XVGETH</a:t>
            </a:r>
          </a:p>
          <a:p>
            <a:pPr algn="ctr"/>
            <a:r>
              <a:rPr lang="it-IT" sz="4000" dirty="0">
                <a:latin typeface="Bembo" panose="02020502050201020203" pitchFamily="18" charset="0"/>
              </a:rPr>
              <a:t>E ora mettiamo i livelli</a:t>
            </a:r>
          </a:p>
        </p:txBody>
      </p:sp>
    </p:spTree>
    <p:extLst>
      <p:ext uri="{BB962C8B-B14F-4D97-AF65-F5344CB8AC3E}">
        <p14:creationId xmlns:p14="http://schemas.microsoft.com/office/powerpoint/2010/main" val="63402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latin typeface="Bembo" panose="02020502050201020203" pitchFamily="18" charset="0"/>
              </a:rPr>
              <a:t>Andiamo nella parte destra dove si effettua l’ ordine e clicco VENDI e poi </a:t>
            </a:r>
            <a:r>
              <a:rPr lang="it-IT" sz="3600" dirty="0">
                <a:highlight>
                  <a:srgbClr val="FFFF00"/>
                </a:highlight>
                <a:latin typeface="Bembo" panose="02020502050201020203" pitchFamily="18" charset="0"/>
              </a:rPr>
              <a:t>OCO .</a:t>
            </a:r>
          </a:p>
          <a:p>
            <a:r>
              <a:rPr lang="it-IT" sz="3600" dirty="0">
                <a:latin typeface="Bembo" panose="02020502050201020203" pitchFamily="18" charset="0"/>
              </a:rPr>
              <a:t>Si apre un pannello con 4 righe da compilare:</a:t>
            </a:r>
          </a:p>
          <a:p>
            <a:r>
              <a:rPr lang="it-IT" sz="3600" dirty="0">
                <a:latin typeface="Bembo" panose="02020502050201020203" pitchFamily="18" charset="0"/>
              </a:rPr>
              <a:t>1- Prezzo : inserisco il target 1:1 con lo stop </a:t>
            </a:r>
            <a:r>
              <a:rPr lang="it-IT" sz="3600" dirty="0" err="1">
                <a:latin typeface="Bembo" panose="02020502050201020203" pitchFamily="18" charset="0"/>
              </a:rPr>
              <a:t>loss</a:t>
            </a:r>
            <a:r>
              <a:rPr lang="it-IT" sz="3600" dirty="0">
                <a:latin typeface="Bembo" panose="02020502050201020203" pitchFamily="18" charset="0"/>
              </a:rPr>
              <a:t> </a:t>
            </a:r>
          </a:p>
          <a:p>
            <a:r>
              <a:rPr lang="it-IT" sz="3600" dirty="0">
                <a:latin typeface="Bembo" panose="02020502050201020203" pitchFamily="18" charset="0"/>
              </a:rPr>
              <a:t>2- Stop: inserisco il livello di stop </a:t>
            </a:r>
            <a:r>
              <a:rPr lang="it-IT" sz="3600" dirty="0" err="1">
                <a:latin typeface="Bembo" panose="02020502050201020203" pitchFamily="18" charset="0"/>
              </a:rPr>
              <a:t>loss</a:t>
            </a:r>
            <a:r>
              <a:rPr lang="it-IT" sz="3600" dirty="0">
                <a:latin typeface="Bembo" panose="02020502050201020203" pitchFamily="18" charset="0"/>
              </a:rPr>
              <a:t> sotto la candela</a:t>
            </a:r>
          </a:p>
          <a:p>
            <a:r>
              <a:rPr lang="it-IT" sz="3600" dirty="0">
                <a:latin typeface="Bembo" panose="02020502050201020203" pitchFamily="18" charset="0"/>
              </a:rPr>
              <a:t>3- Limite: inserisco il livello di stop </a:t>
            </a:r>
            <a:r>
              <a:rPr lang="it-IT" sz="3600" dirty="0" err="1">
                <a:latin typeface="Bembo" panose="02020502050201020203" pitchFamily="18" charset="0"/>
              </a:rPr>
              <a:t>loss</a:t>
            </a:r>
            <a:endParaRPr lang="it-IT" sz="3600" dirty="0">
              <a:latin typeface="Bembo" panose="02020502050201020203" pitchFamily="18" charset="0"/>
            </a:endParaRPr>
          </a:p>
          <a:p>
            <a:r>
              <a:rPr lang="it-IT" sz="3600" dirty="0">
                <a:latin typeface="Bembo" panose="02020502050201020203" pitchFamily="18" charset="0"/>
              </a:rPr>
              <a:t>4- Quantità: la quantità acquistata</a:t>
            </a:r>
          </a:p>
          <a:p>
            <a:r>
              <a:rPr lang="it-IT" sz="3600" dirty="0">
                <a:latin typeface="Bembo" panose="02020502050201020203" pitchFamily="18" charset="0"/>
              </a:rPr>
              <a:t>5- Clicco vendi e compaiono i livelli</a:t>
            </a:r>
          </a:p>
          <a:p>
            <a:pPr algn="ctr"/>
            <a:endParaRPr lang="it-IT" sz="4000" dirty="0">
              <a:highlight>
                <a:srgbClr val="FFFF00"/>
              </a:highlight>
              <a:latin typeface="Bembo" panose="02020502050201020203" pitchFamily="18" charset="0"/>
            </a:endParaRPr>
          </a:p>
          <a:p>
            <a:pPr algn="ctr"/>
            <a:endParaRPr lang="it-IT" sz="4000" dirty="0">
              <a:highlight>
                <a:srgbClr val="FFFF00"/>
              </a:highlight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5269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1118937" y="1395663"/>
            <a:ext cx="98899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Bembo" panose="02020502050201020203" pitchFamily="18" charset="0"/>
              </a:rPr>
              <a:t>Il segnale arriva sul gruppo Telegram in questo formato:</a:t>
            </a:r>
          </a:p>
          <a:p>
            <a:pPr algn="ctr"/>
            <a:endParaRPr lang="it-IT" dirty="0">
              <a:latin typeface="Bembo" panose="02020502050201020203" pitchFamily="18" charset="0"/>
            </a:endParaRPr>
          </a:p>
          <a:p>
            <a:pPr algn="ctr"/>
            <a:endParaRPr lang="it-IT" dirty="0"/>
          </a:p>
          <a:p>
            <a:pPr algn="ctr"/>
            <a:r>
              <a:rPr lang="it-IT" dirty="0"/>
              <a:t>- Nuovo segnale Daily -</a:t>
            </a:r>
          </a:p>
          <a:p>
            <a:pPr algn="ctr"/>
            <a:r>
              <a:rPr lang="it-IT" dirty="0"/>
              <a:t>PPTBTC</a:t>
            </a:r>
          </a:p>
          <a:p>
            <a:pPr algn="ctr"/>
            <a:br>
              <a:rPr lang="it-IT" dirty="0"/>
            </a:br>
            <a:endParaRPr lang="it-IT" dirty="0"/>
          </a:p>
          <a:p>
            <a:pPr algn="ctr"/>
            <a:r>
              <a:rPr lang="it-IT" dirty="0"/>
              <a:t>Stop Loss: 0.00008581 </a:t>
            </a:r>
          </a:p>
          <a:p>
            <a:pPr algn="ctr"/>
            <a:r>
              <a:rPr lang="it-IT" dirty="0"/>
              <a:t>Target 1: 0.00017217 </a:t>
            </a:r>
          </a:p>
          <a:p>
            <a:pPr algn="ctr"/>
            <a:r>
              <a:rPr lang="it-IT" dirty="0"/>
              <a:t>Target 2: 0.00021535</a:t>
            </a:r>
          </a:p>
          <a:p>
            <a:pPr algn="ctr"/>
            <a:endParaRPr lang="it-IT" dirty="0"/>
          </a:p>
          <a:p>
            <a:pPr algn="ctr"/>
            <a:r>
              <a:rPr lang="it-IT" dirty="0">
                <a:latin typeface="Bembo" panose="02020502050201020203" pitchFamily="18" charset="0"/>
              </a:rPr>
              <a:t>Dopo la formazione di un segnale, compriamo la crypto al numeratore. In questo caso PPT (Populous)</a:t>
            </a: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460B9B0-06C9-4635-A7C0-E58311B71A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6621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DAE665-7DF6-1149-B3EA-FA5ECC68B9D7}"/>
              </a:ext>
            </a:extLst>
          </p:cNvPr>
          <p:cNvSpPr txBox="1"/>
          <p:nvPr/>
        </p:nvSpPr>
        <p:spPr>
          <a:xfrm>
            <a:off x="596463" y="1395663"/>
            <a:ext cx="104124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latin typeface="Bembo" panose="02020502050201020203" pitchFamily="18" charset="0"/>
              </a:rPr>
              <a:t>Per sapere il rischio dell’ operazione, utilizzo lo strumento indicato dalla freccia bianca : lo inserisco a livello dello stop </a:t>
            </a:r>
            <a:r>
              <a:rPr lang="it-IT" sz="4000" dirty="0" err="1">
                <a:latin typeface="Bembo" panose="02020502050201020203" pitchFamily="18" charset="0"/>
              </a:rPr>
              <a:t>loss</a:t>
            </a:r>
            <a:r>
              <a:rPr lang="it-IT" sz="4000" dirty="0">
                <a:latin typeface="Bembo" panose="02020502050201020203" pitchFamily="18" charset="0"/>
              </a:rPr>
              <a:t> e lo alzo sino al livello di ingresso. Lui mi calcola la percentuale di stop </a:t>
            </a:r>
            <a:r>
              <a:rPr lang="it-IT" sz="4000" dirty="0" err="1">
                <a:latin typeface="Bembo" panose="02020502050201020203" pitchFamily="18" charset="0"/>
              </a:rPr>
              <a:t>loss</a:t>
            </a:r>
            <a:r>
              <a:rPr lang="it-IT" sz="4000" dirty="0">
                <a:latin typeface="Bembo" panose="02020502050201020203" pitchFamily="18" charset="0"/>
              </a:rPr>
              <a:t> che in questo caso è il 26,69% rispetto al RS. Quindi se ho comprato 100 euro di XVG e prendessi lo stop </a:t>
            </a:r>
            <a:r>
              <a:rPr lang="it-IT" sz="4000" dirty="0" err="1">
                <a:latin typeface="Bembo" panose="02020502050201020203" pitchFamily="18" charset="0"/>
              </a:rPr>
              <a:t>loss</a:t>
            </a:r>
            <a:r>
              <a:rPr lang="it-IT" sz="4000" dirty="0">
                <a:latin typeface="Bembo" panose="02020502050201020203" pitchFamily="18" charset="0"/>
              </a:rPr>
              <a:t>, perderei 26,69 euro</a:t>
            </a:r>
          </a:p>
          <a:p>
            <a:pPr algn="ctr"/>
            <a:endParaRPr lang="it-IT" sz="4000" dirty="0">
              <a:highlight>
                <a:srgbClr val="FFFF00"/>
              </a:highlight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5785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Personalizzati 11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1575E4"/>
      </a:accent1>
      <a:accent2>
        <a:srgbClr val="000000"/>
      </a:accent2>
      <a:accent3>
        <a:srgbClr val="1575E4"/>
      </a:accent3>
      <a:accent4>
        <a:srgbClr val="1575E4"/>
      </a:accent4>
      <a:accent5>
        <a:srgbClr val="1575E4"/>
      </a:accent5>
      <a:accent6>
        <a:srgbClr val="1575E4"/>
      </a:accent6>
      <a:hlink>
        <a:srgbClr val="1575E4"/>
      </a:hlink>
      <a:folHlink>
        <a:srgbClr val="1575E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3072</Words>
  <Application>Microsoft Office PowerPoint</Application>
  <PresentationFormat>Widescreen</PresentationFormat>
  <Paragraphs>181</Paragraphs>
  <Slides>68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68</vt:i4>
      </vt:variant>
    </vt:vector>
  </HeadingPairs>
  <TitlesOfParts>
    <vt:vector size="73" baseType="lpstr">
      <vt:lpstr>Arial</vt:lpstr>
      <vt:lpstr>Bembo</vt:lpstr>
      <vt:lpstr>Calibri</vt:lpstr>
      <vt:lpstr>Calibri Light</vt:lpstr>
      <vt:lpstr>Tema di Office</vt:lpstr>
      <vt:lpstr>INSERIMENTO DEI SEGNALI DAILY IN BASE AL RISCHIO GIORNALIERO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INSERIMENTO DEI SEGNALI DAILY IN BASE AL RISCHIO GIORNALIERO: LA QUANTITA’ DI CRYPTO AL NUMERATORE DA ACQUISTARE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INSERIMENTO DEI LIVELLI DI STOP LOSS E TAKE PROFIT E COME SI MISURA IL RISCHIO DI OGNI SEGNALE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Andreas Carosi</dc:creator>
  <cp:lastModifiedBy>andrea carosi</cp:lastModifiedBy>
  <cp:revision>34</cp:revision>
  <dcterms:created xsi:type="dcterms:W3CDTF">2021-04-10T16:58:46Z</dcterms:created>
  <dcterms:modified xsi:type="dcterms:W3CDTF">2021-04-16T13:47:55Z</dcterms:modified>
</cp:coreProperties>
</file>