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490" r:id="rId2"/>
    <p:sldId id="470" r:id="rId3"/>
    <p:sldId id="515" r:id="rId4"/>
    <p:sldId id="517" r:id="rId5"/>
    <p:sldId id="518" r:id="rId6"/>
    <p:sldId id="519" r:id="rId7"/>
    <p:sldId id="520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gnali" id="{02A43F02-ED53-D14C-9C2D-7A5A0C235472}">
          <p14:sldIdLst>
            <p14:sldId id="490"/>
            <p14:sldId id="470"/>
            <p14:sldId id="515"/>
            <p14:sldId id="517"/>
            <p14:sldId id="518"/>
            <p14:sldId id="519"/>
            <p14:sldId id="52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0"/>
    <p:restoredTop sz="94720"/>
  </p:normalViewPr>
  <p:slideViewPr>
    <p:cSldViewPr snapToGrid="0" snapToObjects="1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0BB3E1-3556-B64D-8D44-78D181B77C2D}" type="datetimeFigureOut">
              <a:rPr lang="it-IT" smtClean="0"/>
              <a:t>18/04/2021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172B39-02CB-0349-B725-58A0341278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854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3364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6492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1797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8397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78830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8446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6704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4AC4A0-AB9A-0749-B165-8C7B31C58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E03BCAB-834F-DB4B-9332-7297EED40E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513374-8B67-AD41-A163-3A1984DA0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18/04/2021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658CF64-8AC1-F74D-BC8C-CE8F703A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70ACE5D-C834-BA45-AEC2-6821EFF56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3510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0A89FD-EEAE-DB4A-B8E8-75835A533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BEE6496-6954-D145-8052-7F845984C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CCC1721-C7F3-2440-92F0-12DE0D5EF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18/04/2021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2285211-57FA-774C-9AD0-A148EFCEE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C05AB3-B2F0-C54A-9D50-AB5B6DA33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3171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712A87-38C3-C44A-B829-A23EB9AB1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90B933D-FB9C-9844-86A5-1B2F19BB8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BF76073-5B3D-E041-9643-E34F0A0D4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18/04/2021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12B4C9-B642-8D4E-B19C-A8CABA825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8B3BF8-FD69-D445-A827-15832DDB4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938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2A280F-E9D7-B144-B28E-FA0F170BD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42E18E-8EF0-C247-91CD-33E1EC3AE1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2E08366-94A0-4740-AAF7-CA5DEA6C2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D6B790B-D4AC-FC4C-9D14-2E632EF25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18/04/2021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2B36647-B67D-7841-9EE2-C419C20AB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517009F-B0AE-4C45-9C37-2875A01C3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8404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487D84-019D-804C-A87A-136C8AF1A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3DC1459-4669-2847-A9D2-A3AFCE114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02FCC5F-6B4B-FA46-93CE-C09998078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D1BBBE1-8E96-984D-BAFE-A98451EBE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553ED70-313D-4E48-8BDD-939315198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B740E0A-9CD5-E844-87CA-EAEEF442A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18/04/2021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8AE52B5-6057-5F49-A0FB-BF2721752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7E59AA1-6048-664B-B63D-DA52B7960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6165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DEA189-DF82-CB4D-BA22-504D7B1A9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EF32D4F-EE02-2549-AD8D-FBA80B0DD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18/04/2021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368B073-7F4A-C64B-A567-01083CC32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6916FA2-4641-9341-81D3-D302EE5FA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0248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21228C4-1C74-AE44-A7EA-5D340F3FA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18/04/2021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FAD3648-EDFD-6642-8015-9766C5D91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A8C4CC9-EB37-2946-BCA4-542CA0EEE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9208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B9D7D7-C46A-524A-8501-1418BC4EF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F55EEA-93E7-5543-8A43-75EB70DAC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70240EC-A1EB-5440-B690-86AF91625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2E29545-96A5-0F45-8C0F-8129CF921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18/04/2021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C2F3FC1-5E34-DA42-BA9A-0B45E973E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306FC60-0609-384C-9D4A-5858EA7FC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0253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881B1B-2C37-F940-BA95-2DE33F60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4906F70-10BE-4341-A998-94D3042DC9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7E42744-FE22-4E4C-AB0D-C5AFBC403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26C6163-1EF4-EC46-9C15-3AF4B3251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18/04/2021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AE11D30-533D-9649-92CD-109EE2D8E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FD15C15-353F-2E4E-9221-891293EDE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1940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987E72-296E-EC4A-BFA7-F1A2614ED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31F213E-C8EA-5441-A4DC-DAA297DC17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9A8C17A-DF7B-8842-8145-7723859D4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18/04/2021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AB0B64-A11B-6D4F-8D4C-BF86D0197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36DFB72-8F66-0E43-98F6-1F46B973E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8858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8A89D18-8845-844C-8B29-B76B79BF79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54800C5-3DCD-E046-BB47-EC114ED2D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D197B45-8258-0643-8658-C2B17296A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18/04/2021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8CFEB89-4DAC-8C4F-8AA5-AB0389363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8367E71-9BC5-2847-8FF3-AC08DDF2A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7720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773B74A-1104-494C-88EA-1C735A37F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5917CCF-81A7-6740-9BFC-FA1CC3A5E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CBC599-CD13-AA43-BEA7-B21FA41114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671EB-8FC7-B44A-B7A1-2FC4E0E1DCCE}" type="datetimeFigureOut">
              <a:rPr lang="it-IT" smtClean="0"/>
              <a:t>18/04/2021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1E383A0-C953-FD4D-8580-4C53FDFC1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05CF64F-9D78-C949-97DC-D88C91933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2044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" y="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1066800" y="2450592"/>
            <a:ext cx="10058400" cy="15672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r>
              <a:rPr lang="it-IT" sz="52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  <a:sym typeface="Lucida Sans"/>
              </a:rPr>
              <a:t>DOPO OGNI OPERAZIONE , RIPORTARE IL CAPITALE IN EURO</a:t>
            </a:r>
          </a:p>
        </p:txBody>
      </p:sp>
    </p:spTree>
    <p:extLst>
      <p:ext uri="{BB962C8B-B14F-4D97-AF65-F5344CB8AC3E}">
        <p14:creationId xmlns:p14="http://schemas.microsoft.com/office/powerpoint/2010/main" val="353326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1293338"/>
            <a:ext cx="9531658" cy="327459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lvl="0" algn="l">
              <a:spcBef>
                <a:spcPts val="0"/>
              </a:spcBef>
              <a:buClr>
                <a:schemeClr val="dk1"/>
              </a:buClr>
              <a:buSzPts val="5400"/>
            </a:pP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Dopo essere entrato a mercato acquistando una </a:t>
            </a:r>
            <a:r>
              <a:rPr lang="it-IT" sz="2300" dirty="0" err="1">
                <a:latin typeface="Bembo" panose="02020502050201020203" pitchFamily="18" charset="0"/>
              </a:rPr>
              <a:t>crypto</a:t>
            </a:r>
            <a:r>
              <a:rPr lang="it-IT" sz="2300" dirty="0">
                <a:latin typeface="Bembo" panose="02020502050201020203" pitchFamily="18" charset="0"/>
              </a:rPr>
              <a:t>, si possono verificare queste situazioni:</a:t>
            </a: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1- Si raggiunge il TARGET</a:t>
            </a: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2- Si prende lo stop </a:t>
            </a:r>
            <a:r>
              <a:rPr lang="it-IT" sz="2300" dirty="0" err="1">
                <a:latin typeface="Bembo" panose="02020502050201020203" pitchFamily="18" charset="0"/>
              </a:rPr>
              <a:t>loss</a:t>
            </a: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3- Si prende lo stop a zero</a:t>
            </a: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4- Si prede il </a:t>
            </a:r>
            <a:r>
              <a:rPr lang="it-IT" sz="2300" dirty="0" err="1">
                <a:latin typeface="Bembo" panose="02020502050201020203" pitchFamily="18" charset="0"/>
              </a:rPr>
              <a:t>trailing</a:t>
            </a:r>
            <a:r>
              <a:rPr lang="it-IT" sz="2300" dirty="0">
                <a:latin typeface="Bembo" panose="02020502050201020203" pitchFamily="18" charset="0"/>
              </a:rPr>
              <a:t> stop</a:t>
            </a: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endParaRPr lang="it-IT" sz="2300" dirty="0">
              <a:latin typeface="Bembo" panose="02020502050201020203" pitchFamily="18" charset="0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77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1293338"/>
            <a:ext cx="9531658" cy="327459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 fontScale="90000"/>
          </a:bodyPr>
          <a:lstStyle/>
          <a:p>
            <a:pPr lvl="0" algn="l">
              <a:spcBef>
                <a:spcPts val="0"/>
              </a:spcBef>
              <a:buClr>
                <a:schemeClr val="dk1"/>
              </a:buClr>
              <a:buSzPts val="5400"/>
            </a:pP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Quindi la posizione si chiude e si rimane con una certa quantità di capitale espressa nella </a:t>
            </a:r>
            <a:r>
              <a:rPr lang="it-IT" sz="2300" dirty="0" err="1">
                <a:latin typeface="Bembo" panose="02020502050201020203" pitchFamily="18" charset="0"/>
              </a:rPr>
              <a:t>crypto</a:t>
            </a:r>
            <a:r>
              <a:rPr lang="it-IT" sz="2300" dirty="0">
                <a:latin typeface="Bembo" panose="02020502050201020203" pitchFamily="18" charset="0"/>
              </a:rPr>
              <a:t> a denominatore.</a:t>
            </a: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1- Se acquisto una </a:t>
            </a:r>
            <a:r>
              <a:rPr lang="it-IT" sz="2300" dirty="0" err="1">
                <a:latin typeface="Bembo" panose="02020502050201020203" pitchFamily="18" charset="0"/>
              </a:rPr>
              <a:t>crypto</a:t>
            </a:r>
            <a:r>
              <a:rPr lang="it-IT" sz="2300" dirty="0">
                <a:latin typeface="Bembo" panose="02020502050201020203" pitchFamily="18" charset="0"/>
              </a:rPr>
              <a:t> con BTC a denominatore , alla fine dell’operazione avrò un capitale in BITCOIN</a:t>
            </a: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2- Se acquisto una </a:t>
            </a:r>
            <a:r>
              <a:rPr lang="it-IT" sz="2300" dirty="0" err="1">
                <a:latin typeface="Bembo" panose="02020502050201020203" pitchFamily="18" charset="0"/>
              </a:rPr>
              <a:t>crypto</a:t>
            </a:r>
            <a:r>
              <a:rPr lang="it-IT" sz="2300" dirty="0">
                <a:latin typeface="Bembo" panose="02020502050201020203" pitchFamily="18" charset="0"/>
              </a:rPr>
              <a:t> con ETH a denominatore , alla fine dell’operazione avrò un capitale in ETH</a:t>
            </a: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3- Se acquisto una </a:t>
            </a:r>
            <a:r>
              <a:rPr lang="it-IT" sz="2300" dirty="0" err="1">
                <a:latin typeface="Bembo" panose="02020502050201020203" pitchFamily="18" charset="0"/>
              </a:rPr>
              <a:t>crypto</a:t>
            </a:r>
            <a:r>
              <a:rPr lang="it-IT" sz="2300" dirty="0">
                <a:latin typeface="Bembo" panose="02020502050201020203" pitchFamily="18" charset="0"/>
              </a:rPr>
              <a:t> con BNB a denominatore , alla fine dell’operazione avrò un capitale in BNB</a:t>
            </a: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4- Se acquisto una </a:t>
            </a:r>
            <a:r>
              <a:rPr lang="it-IT" sz="2300" dirty="0" err="1">
                <a:latin typeface="Bembo" panose="02020502050201020203" pitchFamily="18" charset="0"/>
              </a:rPr>
              <a:t>crypto</a:t>
            </a:r>
            <a:r>
              <a:rPr lang="it-IT" sz="2300" dirty="0">
                <a:latin typeface="Bembo" panose="02020502050201020203" pitchFamily="18" charset="0"/>
              </a:rPr>
              <a:t> con USDT a denominatore , alla fine dell’operazione avrò un capitale in USDT</a:t>
            </a: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5- Se acquisto una </a:t>
            </a:r>
            <a:r>
              <a:rPr lang="it-IT" sz="2300" dirty="0" err="1">
                <a:latin typeface="Bembo" panose="02020502050201020203" pitchFamily="18" charset="0"/>
              </a:rPr>
              <a:t>crypto</a:t>
            </a:r>
            <a:r>
              <a:rPr lang="it-IT" sz="2300" dirty="0">
                <a:latin typeface="Bembo" panose="02020502050201020203" pitchFamily="18" charset="0"/>
              </a:rPr>
              <a:t> con EUR a denominatore , alla fine dell’operazione avrò un capitale in EUR</a:t>
            </a: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endParaRPr lang="it-IT" sz="2300" dirty="0">
              <a:latin typeface="Bembo" panose="02020502050201020203" pitchFamily="18" charset="0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022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1293338"/>
            <a:ext cx="9531658" cy="327459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 fontScale="90000"/>
          </a:bodyPr>
          <a:lstStyle/>
          <a:p>
            <a:pPr lvl="0" algn="l">
              <a:spcBef>
                <a:spcPts val="0"/>
              </a:spcBef>
              <a:buClr>
                <a:schemeClr val="dk1"/>
              </a:buClr>
              <a:buSzPts val="5400"/>
            </a:pPr>
            <a:br>
              <a:rPr lang="it-IT" sz="2300" dirty="0">
                <a:latin typeface="Bembo" panose="02020502050201020203" pitchFamily="18" charset="0"/>
              </a:rPr>
            </a:br>
            <a:r>
              <a:rPr lang="it-IT" sz="3600" dirty="0">
                <a:latin typeface="Bembo" panose="02020502050201020203" pitchFamily="18" charset="0"/>
              </a:rPr>
              <a:t>Nei casi 1-2-3 dovrò riportare in EUR questo capitale, utilizzando i grafici BTCEUR, BNBEUR e ETHEUR.</a:t>
            </a:r>
            <a:br>
              <a:rPr lang="it-IT" sz="3600" dirty="0">
                <a:latin typeface="Bembo" panose="02020502050201020203" pitchFamily="18" charset="0"/>
              </a:rPr>
            </a:br>
            <a:r>
              <a:rPr lang="it-IT" sz="3600" dirty="0">
                <a:latin typeface="Bembo" panose="02020502050201020203" pitchFamily="18" charset="0"/>
              </a:rPr>
              <a:t>Facciamo questo perché , se rimanessi con il capitale in BTC,BNB o ETH, questo capitale potrebbe variare in caso di aumento o diminuzione di BTC, BNB o ETH.</a:t>
            </a: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endParaRPr lang="it-IT" sz="2300" dirty="0">
              <a:latin typeface="Bembo" panose="02020502050201020203" pitchFamily="18" charset="0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31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1293338"/>
            <a:ext cx="9531658" cy="327459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 fontScale="90000"/>
          </a:bodyPr>
          <a:lstStyle/>
          <a:p>
            <a:pPr lvl="0" algn="l">
              <a:spcBef>
                <a:spcPts val="0"/>
              </a:spcBef>
              <a:buClr>
                <a:schemeClr val="dk1"/>
              </a:buClr>
              <a:buSzPts val="5400"/>
            </a:pP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800" dirty="0">
                <a:latin typeface="Bembo" panose="02020502050201020203" pitchFamily="18" charset="0"/>
              </a:rPr>
              <a:t>Se dal grafico </a:t>
            </a:r>
            <a:r>
              <a:rPr lang="it-IT" sz="2800" dirty="0" err="1">
                <a:latin typeface="Bembo" panose="02020502050201020203" pitchFamily="18" charset="0"/>
              </a:rPr>
              <a:t>daily</a:t>
            </a:r>
            <a:r>
              <a:rPr lang="it-IT" sz="2800" dirty="0">
                <a:latin typeface="Bembo" panose="02020502050201020203" pitchFamily="18" charset="0"/>
              </a:rPr>
              <a:t> di BTCEUR vedo che BTC sta salendo , allora prima di convertire metto </a:t>
            </a:r>
            <a:r>
              <a:rPr lang="it-IT" sz="2800" dirty="0" err="1">
                <a:latin typeface="Bembo" panose="02020502050201020203" pitchFamily="18" charset="0"/>
              </a:rPr>
              <a:t>trailing</a:t>
            </a:r>
            <a:r>
              <a:rPr lang="it-IT" sz="2800" dirty="0">
                <a:latin typeface="Bembo" panose="02020502050201020203" pitchFamily="18" charset="0"/>
              </a:rPr>
              <a:t> stop su questo grafico</a:t>
            </a:r>
            <a:br>
              <a:rPr lang="it-IT" sz="2800" dirty="0">
                <a:latin typeface="Bembo" panose="02020502050201020203" pitchFamily="18" charset="0"/>
              </a:rPr>
            </a:br>
            <a:r>
              <a:rPr lang="it-IT" sz="2800" dirty="0">
                <a:latin typeface="Bembo" panose="02020502050201020203" pitchFamily="18" charset="0"/>
              </a:rPr>
              <a:t>Se dal grafico </a:t>
            </a:r>
            <a:r>
              <a:rPr lang="it-IT" sz="2800" dirty="0" err="1">
                <a:latin typeface="Bembo" panose="02020502050201020203" pitchFamily="18" charset="0"/>
              </a:rPr>
              <a:t>daily</a:t>
            </a:r>
            <a:r>
              <a:rPr lang="it-IT" sz="2800" dirty="0">
                <a:latin typeface="Bembo" panose="02020502050201020203" pitchFamily="18" charset="0"/>
              </a:rPr>
              <a:t> di BTCEUR vedo che BNB sta salendo , allora prima di convertire metto </a:t>
            </a:r>
            <a:r>
              <a:rPr lang="it-IT" sz="2800" dirty="0" err="1">
                <a:latin typeface="Bembo" panose="02020502050201020203" pitchFamily="18" charset="0"/>
              </a:rPr>
              <a:t>trailing</a:t>
            </a:r>
            <a:r>
              <a:rPr lang="it-IT" sz="2800" dirty="0">
                <a:latin typeface="Bembo" panose="02020502050201020203" pitchFamily="18" charset="0"/>
              </a:rPr>
              <a:t> stop su questo grafico</a:t>
            </a:r>
            <a:br>
              <a:rPr lang="it-IT" sz="2800" dirty="0">
                <a:latin typeface="Bembo" panose="02020502050201020203" pitchFamily="18" charset="0"/>
              </a:rPr>
            </a:br>
            <a:r>
              <a:rPr lang="it-IT" sz="2800" dirty="0">
                <a:latin typeface="Bembo" panose="02020502050201020203" pitchFamily="18" charset="0"/>
              </a:rPr>
              <a:t>Se dal grafico </a:t>
            </a:r>
            <a:r>
              <a:rPr lang="it-IT" sz="2800" dirty="0" err="1">
                <a:latin typeface="Bembo" panose="02020502050201020203" pitchFamily="18" charset="0"/>
              </a:rPr>
              <a:t>daily</a:t>
            </a:r>
            <a:r>
              <a:rPr lang="it-IT" sz="2800" dirty="0">
                <a:latin typeface="Bembo" panose="02020502050201020203" pitchFamily="18" charset="0"/>
              </a:rPr>
              <a:t> di ETHEUR vedo che ETH sta salendo , allora prima di convertire metto </a:t>
            </a:r>
            <a:r>
              <a:rPr lang="it-IT" sz="2800" dirty="0" err="1">
                <a:latin typeface="Bembo" panose="02020502050201020203" pitchFamily="18" charset="0"/>
              </a:rPr>
              <a:t>trailing</a:t>
            </a:r>
            <a:r>
              <a:rPr lang="it-IT" sz="2800" dirty="0">
                <a:latin typeface="Bembo" panose="02020502050201020203" pitchFamily="18" charset="0"/>
              </a:rPr>
              <a:t> stop su questo grafico</a:t>
            </a: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endParaRPr lang="it-IT" sz="2300" dirty="0">
              <a:latin typeface="Bembo" panose="02020502050201020203" pitchFamily="18" charset="0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52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1293338"/>
            <a:ext cx="9531658" cy="327459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 fontScale="90000"/>
          </a:bodyPr>
          <a:lstStyle/>
          <a:p>
            <a:pPr lvl="0" algn="l">
              <a:spcBef>
                <a:spcPts val="0"/>
              </a:spcBef>
              <a:buClr>
                <a:schemeClr val="dk1"/>
              </a:buClr>
              <a:buSzPts val="5400"/>
            </a:pPr>
            <a:br>
              <a:rPr lang="it-IT" sz="2300" dirty="0">
                <a:latin typeface="Bembo" panose="02020502050201020203" pitchFamily="18" charset="0"/>
              </a:rPr>
            </a:br>
            <a:r>
              <a:rPr lang="it-IT" sz="3100" dirty="0">
                <a:latin typeface="Bembo" panose="02020502050201020203" pitchFamily="18" charset="0"/>
              </a:rPr>
              <a:t>Se dal grafico </a:t>
            </a:r>
            <a:r>
              <a:rPr lang="it-IT" sz="3100" dirty="0" err="1">
                <a:latin typeface="Bembo" panose="02020502050201020203" pitchFamily="18" charset="0"/>
              </a:rPr>
              <a:t>daily</a:t>
            </a:r>
            <a:r>
              <a:rPr lang="it-IT" sz="3100" dirty="0">
                <a:latin typeface="Bembo" panose="02020502050201020203" pitchFamily="18" charset="0"/>
              </a:rPr>
              <a:t> di BTCEUR vedo che BTC sta scendendo , allora converto  BTC in EUR, vendendo a mercato BTC</a:t>
            </a:r>
            <a:br>
              <a:rPr lang="it-IT" sz="3100" dirty="0">
                <a:latin typeface="Bembo" panose="02020502050201020203" pitchFamily="18" charset="0"/>
              </a:rPr>
            </a:br>
            <a:br>
              <a:rPr lang="it-IT" sz="3100" dirty="0">
                <a:latin typeface="Bembo" panose="02020502050201020203" pitchFamily="18" charset="0"/>
              </a:rPr>
            </a:br>
            <a:r>
              <a:rPr lang="it-IT" sz="3100" dirty="0">
                <a:latin typeface="Bembo" panose="02020502050201020203" pitchFamily="18" charset="0"/>
              </a:rPr>
              <a:t>Se dal grafico </a:t>
            </a:r>
            <a:r>
              <a:rPr lang="it-IT" sz="3100" dirty="0" err="1">
                <a:latin typeface="Bembo" panose="02020502050201020203" pitchFamily="18" charset="0"/>
              </a:rPr>
              <a:t>daily</a:t>
            </a:r>
            <a:r>
              <a:rPr lang="it-IT" sz="3100" dirty="0">
                <a:latin typeface="Bembo" panose="02020502050201020203" pitchFamily="18" charset="0"/>
              </a:rPr>
              <a:t> di BNBEUR vedo che BNB sta scendendo , allora converto  BNB in EUR, vendendo a mercato BNB</a:t>
            </a:r>
            <a:br>
              <a:rPr lang="it-IT" sz="3100" dirty="0">
                <a:latin typeface="Bembo" panose="02020502050201020203" pitchFamily="18" charset="0"/>
              </a:rPr>
            </a:br>
            <a:br>
              <a:rPr lang="it-IT" sz="3100" dirty="0">
                <a:latin typeface="Bembo" panose="02020502050201020203" pitchFamily="18" charset="0"/>
              </a:rPr>
            </a:br>
            <a:r>
              <a:rPr lang="it-IT" sz="3100" dirty="0">
                <a:latin typeface="Bembo" panose="02020502050201020203" pitchFamily="18" charset="0"/>
              </a:rPr>
              <a:t>Se dal grafico </a:t>
            </a:r>
            <a:r>
              <a:rPr lang="it-IT" sz="3100" dirty="0" err="1">
                <a:latin typeface="Bembo" panose="02020502050201020203" pitchFamily="18" charset="0"/>
              </a:rPr>
              <a:t>daily</a:t>
            </a:r>
            <a:r>
              <a:rPr lang="it-IT" sz="3100" dirty="0">
                <a:latin typeface="Bembo" panose="02020502050201020203" pitchFamily="18" charset="0"/>
              </a:rPr>
              <a:t> di ETHEUR vedo che ETH sta scendendo , allora converto  ETH in EUR, vendendo a mercato ETH</a:t>
            </a: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endParaRPr lang="it-IT" sz="2300" dirty="0">
              <a:latin typeface="Bembo" panose="02020502050201020203" pitchFamily="18" charset="0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37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1293338"/>
            <a:ext cx="9531658" cy="327459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lvl="0" algn="l">
              <a:spcBef>
                <a:spcPts val="0"/>
              </a:spcBef>
              <a:buClr>
                <a:schemeClr val="dk1"/>
              </a:buClr>
              <a:buSzPts val="5400"/>
            </a:pPr>
            <a:br>
              <a:rPr lang="it-IT" sz="2300" dirty="0">
                <a:latin typeface="Bembo" panose="02020502050201020203" pitchFamily="18" charset="0"/>
              </a:rPr>
            </a:br>
            <a:r>
              <a:rPr lang="it-IT" sz="3600" dirty="0">
                <a:latin typeface="Bembo" panose="02020502050201020203" pitchFamily="18" charset="0"/>
              </a:rPr>
              <a:t>Nei casi 4-5 avrò EUR e USDT come capitale: siccome non risentono delle oscillazioni del mercato, posso tenere nel mio portafoglio EUR o USDT</a:t>
            </a: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endParaRPr lang="it-IT" sz="2300" dirty="0">
              <a:latin typeface="Bembo" panose="02020502050201020203" pitchFamily="18" charset="0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11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theme/theme1.xml><?xml version="1.0" encoding="utf-8"?>
<a:theme xmlns:a="http://schemas.openxmlformats.org/drawingml/2006/main" name="Tema di Office">
  <a:themeElements>
    <a:clrScheme name="Personalizzati 11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1575E4"/>
      </a:accent1>
      <a:accent2>
        <a:srgbClr val="000000"/>
      </a:accent2>
      <a:accent3>
        <a:srgbClr val="1575E4"/>
      </a:accent3>
      <a:accent4>
        <a:srgbClr val="1575E4"/>
      </a:accent4>
      <a:accent5>
        <a:srgbClr val="1575E4"/>
      </a:accent5>
      <a:accent6>
        <a:srgbClr val="1575E4"/>
      </a:accent6>
      <a:hlink>
        <a:srgbClr val="1575E4"/>
      </a:hlink>
      <a:folHlink>
        <a:srgbClr val="1575E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408</Words>
  <Application>Microsoft Office PowerPoint</Application>
  <PresentationFormat>Widescreen</PresentationFormat>
  <Paragraphs>7</Paragraphs>
  <Slides>7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Bembo</vt:lpstr>
      <vt:lpstr>Calibri</vt:lpstr>
      <vt:lpstr>Calibri Light</vt:lpstr>
      <vt:lpstr>Tema di Office</vt:lpstr>
      <vt:lpstr>DOPO OGNI OPERAZIONE , RIPORTARE IL CAPITALE IN EURO</vt:lpstr>
      <vt:lpstr> Dopo essere entrato a mercato acquistando una crypto, si possono verificare queste situazioni:  1- Si raggiunge il TARGET 2- Si prende lo stop loss 3- Si prende lo stop a zero 4- Si prede il trailing stop  </vt:lpstr>
      <vt:lpstr> Quindi la posizione si chiude e si rimane con una certa quantità di capitale espressa nella crypto a denominatore.  1- Se acquisto una crypto con BTC a denominatore , alla fine dell’operazione avrò un capitale in BITCOIN 2- Se acquisto una crypto con ETH a denominatore , alla fine dell’operazione avrò un capitale in ETH 3- Se acquisto una crypto con BNB a denominatore , alla fine dell’operazione avrò un capitale in BNB 4- Se acquisto una crypto con USDT a denominatore , alla fine dell’operazione avrò un capitale in USDT 5- Se acquisto una crypto con EUR a denominatore , alla fine dell’operazione avrò un capitale in EUR  </vt:lpstr>
      <vt:lpstr> Nei casi 1-2-3 dovrò riportare in EUR questo capitale, utilizzando i grafici BTCEUR, BNBEUR e ETHEUR. Facciamo questo perché , se rimanessi con il capitale in BTC,BNB o ETH, questo capitale potrebbe variare in caso di aumento o diminuzione di BTC, BNB o ETH.    </vt:lpstr>
      <vt:lpstr> Se dal grafico daily di BTCEUR vedo che BTC sta salendo , allora prima di convertire metto trailing stop su questo grafico Se dal grafico daily di BTCEUR vedo che BNB sta salendo , allora prima di convertire metto trailing stop su questo grafico Se dal grafico daily di ETHEUR vedo che ETH sta salendo , allora prima di convertire metto trailing stop su questo grafico   </vt:lpstr>
      <vt:lpstr> Se dal grafico daily di BTCEUR vedo che BTC sta scendendo , allora converto  BTC in EUR, vendendo a mercato BTC  Se dal grafico daily di BNBEUR vedo che BNB sta scendendo , allora converto  BNB in EUR, vendendo a mercato BNB  Se dal grafico daily di ETHEUR vedo che ETH sta scendendo , allora converto  ETH in EUR, vendendo a mercato ETH   </vt:lpstr>
      <vt:lpstr> Nei casi 4-5 avrò EUR e USDT come capitale: siccome non risentono delle oscillazioni del mercato, posso tenere nel mio portafoglio EUR o USDT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Andreas Carosi</dc:creator>
  <cp:lastModifiedBy>andrea carosi</cp:lastModifiedBy>
  <cp:revision>24</cp:revision>
  <dcterms:created xsi:type="dcterms:W3CDTF">2021-04-10T16:58:46Z</dcterms:created>
  <dcterms:modified xsi:type="dcterms:W3CDTF">2021-04-18T12:11:17Z</dcterms:modified>
</cp:coreProperties>
</file>