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56" r:id="rId1"/>
  </p:sldMasterIdLst>
  <p:notesMasterIdLst>
    <p:notesMasterId r:id="rId17"/>
  </p:notesMasterIdLst>
  <p:sldIdLst>
    <p:sldId id="303" r:id="rId2"/>
    <p:sldId id="502" r:id="rId3"/>
    <p:sldId id="507" r:id="rId4"/>
    <p:sldId id="508" r:id="rId5"/>
    <p:sldId id="501" r:id="rId6"/>
    <p:sldId id="511" r:id="rId7"/>
    <p:sldId id="515" r:id="rId8"/>
    <p:sldId id="509" r:id="rId9"/>
    <p:sldId id="516" r:id="rId10"/>
    <p:sldId id="513" r:id="rId11"/>
    <p:sldId id="517" r:id="rId12"/>
    <p:sldId id="510" r:id="rId13"/>
    <p:sldId id="514" r:id="rId14"/>
    <p:sldId id="518" r:id="rId15"/>
    <p:sldId id="506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rte 1" id="{E9A8D3CE-6F11-DF43-8950-BE94D930F4BF}">
          <p14:sldIdLst>
            <p14:sldId id="303"/>
            <p14:sldId id="502"/>
            <p14:sldId id="507"/>
            <p14:sldId id="508"/>
            <p14:sldId id="501"/>
            <p14:sldId id="511"/>
            <p14:sldId id="515"/>
            <p14:sldId id="509"/>
            <p14:sldId id="516"/>
            <p14:sldId id="513"/>
            <p14:sldId id="517"/>
            <p14:sldId id="510"/>
            <p14:sldId id="514"/>
            <p14:sldId id="518"/>
            <p14:sldId id="506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2" roundtripDataSignature="AMtx7mjW+2icSZrXmXwPdt+JrSRwWA9+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F48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/>
    <p:restoredTop sz="95308"/>
  </p:normalViewPr>
  <p:slideViewPr>
    <p:cSldViewPr snapToGrid="0" snapToObjects="1">
      <p:cViewPr varScale="1">
        <p:scale>
          <a:sx n="109" d="100"/>
          <a:sy n="109" d="100"/>
        </p:scale>
        <p:origin x="61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5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55" Type="http://schemas.openxmlformats.org/officeDocument/2006/relationships/theme" Target="theme/theme1.xml"/><Relationship Id="rId3" Type="http://schemas.openxmlformats.org/officeDocument/2006/relationships/slide" Target="slides/slide2.xml"/><Relationship Id="rId15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5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52" Type="http://customschemas.google.com/relationships/presentationmetadata" Target="metadata"/><Relationship Id="rId10" Type="http://schemas.openxmlformats.org/officeDocument/2006/relationships/slide" Target="slides/slide9.xml"/><Relationship Id="rId15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6348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794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4166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0706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213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442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6139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2117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5616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2344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7511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380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9001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8898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410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3DFA28-87E8-1B4F-9E15-447CABD17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CA1BB7C-03C7-5A4D-B822-EC786B038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D78D19-811D-9445-AADE-8E9A513E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12094D-C914-CD47-ACAD-37CF62DED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F43792-658D-FA4B-85B5-3C67B5607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21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24A774-9D92-3546-B42E-BFED311B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96E167-04E8-6540-A4B6-529B006D5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3CC742-6D75-E846-8436-E5BD6D4A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40D55B-0EAC-F743-B709-7F33F2EF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AE8A69-31CF-094E-98E2-3C0133843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216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244813-DFF7-9F44-BCAD-B74892DCA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E85DACF-92A7-904C-A02B-17EFFA0BF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279BE8-1A26-0345-87B0-5A57BF6C3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BE0770-FD8A-5249-AD52-0AE10441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416C7D-7C52-B348-8C93-886D4E7C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6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B459D5-0A20-5642-B251-B0B580E1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B70635-188D-D243-A632-DA3F1C74C3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A54E5B7-EB33-9F4B-B793-B5117823F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E0D93C9-2241-8C47-BF79-936A58DA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430DE2-1785-3D4E-8114-9655C88F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F88C8BA-3C5B-9E4E-8947-9E4F46033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707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0A2A47-023A-3545-91A2-4369E9AC5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B4849D-072A-BA4D-93FA-63DBA1695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017D12D-F7F8-854C-80B7-C3A84A287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DBF7BDE-27AA-AF43-B9EB-D149E9159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EC0C25C-C22D-9C4E-BC90-C1D5F53C4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D786E12-A446-E049-A008-7E62AF92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F036EFA-E178-A24A-906B-52F6C7F5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2B27829-5C05-9A45-8A7E-72257F66A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994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2CB451-F265-BA48-BBA8-F6272A883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ED90A75-0FFB-BD4E-93E0-62B17E49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804E09-99DC-9540-B031-D992798BE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244D8A-868F-9C40-A43C-8BE54F28B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09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2A4E475-2D5E-FA41-943E-06F5A1BB2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E5EFF08-F46A-E849-B3DA-49F3DC14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7E5A59E-5CBB-284E-8E04-DBF0B3DBF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3785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72E872-543A-A649-8CFB-8677F17B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4479F7-13D9-5644-90B1-95C1F09B7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2DFFD1C-C071-994E-B5C8-5F8B84F04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F62183B-FEE0-6947-8295-C29DA8CD8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0BB33B-BD37-4043-850A-55FEBF72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1A02B40-D899-8E48-A878-D318DBEDF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514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1069CE-8446-1842-823E-014C1B457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E640843-FE88-8541-91AE-E6171D884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8E3F22-3BC6-6B47-8A00-679C32ED2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E132D47-3151-1241-9C09-32B12EC1A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A6F6ED-BAEF-ED4E-814B-029878083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F5E7A65-0FEA-4440-BB7A-8ACF9B2B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60487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B7C6E0-7F90-E84F-9B53-8DCBCED0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779CD31-2129-2743-9082-0812FF18A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8CB928-13E1-6444-A5FA-48AB1544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8FF33F-3050-744B-AB94-521716C6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890113-0D58-3149-AC81-831AC454C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271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E17D43A-7D6F-464A-AAF3-D6480041C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1F6AB08-307A-3448-9BAD-F3683F193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C117AD-9157-5F4D-AA4E-CAD0F4F4C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F36D37-6271-7144-9D58-A92FBCC87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0C76E9-52E8-8840-A7A5-35C49606C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125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CC3CC05-1C40-C949-8F62-3D5B05B45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52C898-6BD7-8144-8931-19FA359DD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785B1C-4345-A843-8FD3-BF5D754FC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9E0D99-CAC7-2C4C-96D1-3F0F80A7A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059544-790F-5441-ACEE-8F9C26C48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118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t.tradingview.com/symbols/CRYPTOCAP-BTC.D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inmarketcap.com/it/chart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t.cointelegraph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9" y="2353943"/>
            <a:ext cx="10058400" cy="21501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ALTCOINS</a:t>
            </a:r>
            <a:b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 vs </a:t>
            </a:r>
            <a:b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BITCOIN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774283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771896" y="1737851"/>
            <a:ext cx="106402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Il mercato delle cryptovalute è altamente influenzato dalla performance di Bitcoin.</a:t>
            </a:r>
          </a:p>
          <a:p>
            <a:pPr algn="ctr"/>
            <a:r>
              <a:rPr lang="it-IT" sz="2400" dirty="0"/>
              <a:t>Se i bitcoin salgono molto, gli investitori li comprano abbandonando le altre </a:t>
            </a:r>
            <a:r>
              <a:rPr lang="it-IT" sz="2400" dirty="0" err="1"/>
              <a:t>crypto</a:t>
            </a:r>
            <a:r>
              <a:rPr lang="it-IT" sz="2400" dirty="0"/>
              <a:t> che chiamiamo ALT. Quando il mercato compra molti BITCOIN , vuol dire che la </a:t>
            </a:r>
            <a:r>
              <a:rPr lang="it-IT" sz="2400" dirty="0" err="1"/>
              <a:t>dominance</a:t>
            </a:r>
            <a:r>
              <a:rPr lang="it-IT" sz="2400" dirty="0"/>
              <a:t> di BITCOIN è alta. Se invece gli investitori preferiscono acquistare le altre </a:t>
            </a:r>
            <a:r>
              <a:rPr lang="it-IT" sz="2400" dirty="0" err="1"/>
              <a:t>crypto</a:t>
            </a:r>
            <a:r>
              <a:rPr lang="it-IT" sz="2400" dirty="0"/>
              <a:t> , la «</a:t>
            </a:r>
            <a:r>
              <a:rPr lang="it-IT" sz="2400" dirty="0" err="1"/>
              <a:t>dominance</a:t>
            </a:r>
            <a:r>
              <a:rPr lang="it-IT" sz="2400" dirty="0"/>
              <a:t>» dei BITCOIN potrebbe diminuire e si </a:t>
            </a:r>
            <a:r>
              <a:rPr lang="it-IT" sz="2400" dirty="0" err="1"/>
              <a:t>puo’</a:t>
            </a:r>
            <a:r>
              <a:rPr lang="it-IT" sz="2400" dirty="0"/>
              <a:t> investire con più sicurezza nella altre </a:t>
            </a:r>
            <a:r>
              <a:rPr lang="it-IT" sz="2400" dirty="0" err="1"/>
              <a:t>Crypto</a:t>
            </a:r>
            <a:endParaRPr lang="it-IT" sz="2400" dirty="0"/>
          </a:p>
          <a:p>
            <a:pPr algn="ctr"/>
            <a:r>
              <a:rPr lang="it-IT" sz="2400" dirty="0"/>
              <a:t>Questa situazione viene definita «</a:t>
            </a:r>
            <a:r>
              <a:rPr lang="it-IT" sz="2400" dirty="0">
                <a:highlight>
                  <a:srgbClr val="FFFF00"/>
                </a:highlight>
              </a:rPr>
              <a:t>Altcoin season</a:t>
            </a:r>
            <a:r>
              <a:rPr lang="it-IT" sz="2400" dirty="0"/>
              <a:t>» o «</a:t>
            </a:r>
            <a:r>
              <a:rPr lang="it-IT" sz="2400" dirty="0">
                <a:highlight>
                  <a:srgbClr val="FFFF00"/>
                </a:highlight>
              </a:rPr>
              <a:t>Altseason</a:t>
            </a:r>
            <a:r>
              <a:rPr lang="it-IT" sz="24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500997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775853" y="2105243"/>
            <a:ext cx="1064029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dirty="0"/>
              <a:t>Andiamo a vedere quali grafici ci aiutano a capire l’inizio e la fine di una </a:t>
            </a:r>
            <a:r>
              <a:rPr lang="it-IT" sz="4000" dirty="0" err="1"/>
              <a:t>Altseason</a:t>
            </a:r>
            <a:endParaRPr lang="it-IT" sz="4000" dirty="0"/>
          </a:p>
          <a:p>
            <a:pPr algn="ctr"/>
            <a:endParaRPr lang="it-IT" sz="4000" dirty="0"/>
          </a:p>
          <a:p>
            <a:pPr algn="ctr"/>
            <a:r>
              <a:rPr lang="it-IT" sz="2400" dirty="0">
                <a:hlinkClick r:id="rId3"/>
              </a:rPr>
              <a:t>https://it.tradingview.com/symbols/CRYPTOCAP-BTC.D/</a:t>
            </a:r>
            <a:endParaRPr lang="it-IT" sz="2400" dirty="0"/>
          </a:p>
          <a:p>
            <a:pPr algn="ctr"/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94797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8" y="2982026"/>
            <a:ext cx="10058400" cy="893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BITCOIN DOMINANCE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4292695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9">
            <a:extLst>
              <a:ext uri="{FF2B5EF4-FFF2-40B4-BE49-F238E27FC236}">
                <a16:creationId xmlns:a16="http://schemas.microsoft.com/office/drawing/2014/main" id="{3F7FD7D6-289D-5049-B912-164D120E15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15" b="1015"/>
          <a:stretch/>
        </p:blipFill>
        <p:spPr>
          <a:xfrm>
            <a:off x="602326" y="530444"/>
            <a:ext cx="10994370" cy="610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30444"/>
            <a:ext cx="109990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3200" dirty="0"/>
          </a:p>
          <a:p>
            <a:pPr algn="ctr"/>
            <a:r>
              <a:rPr lang="it-IT" sz="3200" dirty="0"/>
              <a:t>La dominance rappresenta l’influenza di BTC all’interno del mercato crypto. Il valore del grafico è la percentuale di mercato che BTC ha rispetto al mondo </a:t>
            </a:r>
            <a:r>
              <a:rPr lang="it-IT" sz="3200" dirty="0" err="1"/>
              <a:t>crypto</a:t>
            </a:r>
            <a:r>
              <a:rPr lang="it-IT" sz="3200" dirty="0"/>
              <a:t>. In questo momento </a:t>
            </a:r>
            <a:r>
              <a:rPr lang="it-IT" sz="3200"/>
              <a:t>è 53.% </a:t>
            </a:r>
            <a:r>
              <a:rPr lang="it-IT" sz="3200" dirty="0"/>
              <a:t>che vuol dire che gli investitori hanno acquistato il 53.83% di BITCOIN e con il rimanente  hanno acquistato ALT </a:t>
            </a:r>
          </a:p>
        </p:txBody>
      </p:sp>
    </p:spTree>
    <p:extLst>
      <p:ext uri="{BB962C8B-B14F-4D97-AF65-F5344CB8AC3E}">
        <p14:creationId xmlns:p14="http://schemas.microsoft.com/office/powerpoint/2010/main" val="745884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30444"/>
            <a:ext cx="1099907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dirty="0"/>
              <a:t>In base all’andamento di questo valore, noi aggiustiamo le nostre posizioni rispetto a BTC ed alle Alts. </a:t>
            </a:r>
          </a:p>
          <a:p>
            <a:pPr algn="ctr"/>
            <a:r>
              <a:rPr lang="it-IT" sz="3200" dirty="0"/>
              <a:t>Un segnale buy della dominance comporterà una maggiore concentrazione dei trader su BTC, quindi converrà aumentare o perlomeno concentrarsi sulle posizioni BTC piuttosto che in Alts. </a:t>
            </a:r>
          </a:p>
          <a:p>
            <a:pPr algn="ctr"/>
            <a:r>
              <a:rPr lang="it-IT" sz="3200" dirty="0"/>
              <a:t>Viceversa qualora si dovesse presentare un segnale sell.</a:t>
            </a:r>
          </a:p>
          <a:p>
            <a:pPr algn="ctr"/>
            <a:r>
              <a:rPr lang="it-IT" sz="3200" dirty="0"/>
              <a:t>Osservando il grafico, possiamo dire che questo è un periodo favorevole per le ALT</a:t>
            </a:r>
          </a:p>
        </p:txBody>
      </p:sp>
    </p:spTree>
    <p:extLst>
      <p:ext uri="{BB962C8B-B14F-4D97-AF65-F5344CB8AC3E}">
        <p14:creationId xmlns:p14="http://schemas.microsoft.com/office/powerpoint/2010/main" val="6726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9" y="2982026"/>
            <a:ext cx="10058400" cy="893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Capitalizzazione di mercato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060905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30444"/>
            <a:ext cx="109990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3200" dirty="0">
              <a:hlinkClick r:id="rId3"/>
            </a:endParaRPr>
          </a:p>
          <a:p>
            <a:pPr algn="ctr"/>
            <a:endParaRPr lang="it-IT" sz="3200" dirty="0">
              <a:hlinkClick r:id="rId3"/>
            </a:endParaRPr>
          </a:p>
          <a:p>
            <a:pPr algn="ctr"/>
            <a:r>
              <a:rPr lang="it-IT" sz="3200" i="1" dirty="0"/>
              <a:t>Ci sono altri 2 grafici molto importanti per capire </a:t>
            </a:r>
          </a:p>
          <a:p>
            <a:pPr algn="ctr"/>
            <a:r>
              <a:rPr lang="it-IT" sz="3200" i="1" dirty="0"/>
              <a:t>il mercato delle </a:t>
            </a:r>
            <a:r>
              <a:rPr lang="it-IT" sz="3200" i="1" dirty="0" err="1"/>
              <a:t>Crypto</a:t>
            </a:r>
            <a:r>
              <a:rPr lang="it-IT" sz="3200" i="1" dirty="0"/>
              <a:t> e i capitali investiti </a:t>
            </a:r>
            <a:endParaRPr lang="it-IT" sz="3200" dirty="0">
              <a:hlinkClick r:id="rId3"/>
            </a:endParaRPr>
          </a:p>
          <a:p>
            <a:pPr algn="ctr"/>
            <a:endParaRPr lang="it-IT" sz="3200" dirty="0">
              <a:hlinkClick r:id="rId3"/>
            </a:endParaRPr>
          </a:p>
          <a:p>
            <a:pPr algn="ctr"/>
            <a:r>
              <a:rPr lang="it-IT" sz="3200" dirty="0">
                <a:hlinkClick r:id="rId3"/>
              </a:rPr>
              <a:t>https://coinmarketcap.com/it/charts/</a:t>
            </a:r>
          </a:p>
          <a:p>
            <a:pPr algn="ctr"/>
            <a:endParaRPr lang="it-IT" sz="3200" dirty="0">
              <a:hlinkClick r:id="rId3"/>
            </a:endParaRPr>
          </a:p>
          <a:p>
            <a:pPr algn="ctr"/>
            <a:endParaRPr lang="it-IT" sz="3200" i="1" dirty="0">
              <a:hlinkClick r:id="rId3"/>
            </a:endParaRPr>
          </a:p>
          <a:p>
            <a:pPr algn="ctr"/>
            <a:r>
              <a:rPr lang="it-IT" sz="3200" dirty="0">
                <a:hlinkClick r:id="rId3"/>
              </a:rPr>
              <a:t>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503331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66058"/>
            <a:ext cx="1099907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300" dirty="0"/>
              <a:t>Questo grafico rappresenta il market cap delle Altcoins, quindi escluso il market cap BTC. </a:t>
            </a:r>
          </a:p>
          <a:p>
            <a:pPr algn="ctr"/>
            <a:r>
              <a:rPr lang="it-IT" sz="2300" dirty="0"/>
              <a:t>È importante analizzare questo grafico soprattutto in una visione long-term per gestire le proprie posizioni sulle alternative coins.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D6AC3DB-B7C7-1440-8555-DB007DE37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8215" y="551962"/>
            <a:ext cx="10840916" cy="613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35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30444"/>
            <a:ext cx="109990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3200" dirty="0"/>
          </a:p>
          <a:p>
            <a:pPr algn="ctr"/>
            <a:endParaRPr lang="it-IT" sz="3200" dirty="0"/>
          </a:p>
          <a:p>
            <a:pPr algn="ctr"/>
            <a:r>
              <a:rPr lang="it-IT" sz="3200" dirty="0"/>
              <a:t>Questo grafico ci dice quanti miliardi di euro in questo momento sono investiti nel mercato delle </a:t>
            </a:r>
            <a:r>
              <a:rPr lang="it-IT" sz="3200" dirty="0" err="1"/>
              <a:t>Crypto</a:t>
            </a:r>
            <a:r>
              <a:rPr lang="it-IT" sz="3200" dirty="0"/>
              <a:t>. Maggiori sono i capitali , maggiore è il movimento e l’ interesse verso le </a:t>
            </a:r>
            <a:r>
              <a:rPr lang="it-IT" sz="3200" dirty="0" err="1"/>
              <a:t>Crypto</a:t>
            </a:r>
            <a:r>
              <a:rPr lang="it-IT" sz="3200" dirty="0"/>
              <a:t>. Un aumento del valore di mercato è un ulteriore segnale per la fiducia degli investitore</a:t>
            </a:r>
          </a:p>
        </p:txBody>
      </p:sp>
    </p:spTree>
    <p:extLst>
      <p:ext uri="{BB962C8B-B14F-4D97-AF65-F5344CB8AC3E}">
        <p14:creationId xmlns:p14="http://schemas.microsoft.com/office/powerpoint/2010/main" val="3191361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800" y="2731980"/>
            <a:ext cx="10058400" cy="1394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Capitalizzazione di mercato</a:t>
            </a:r>
            <a:b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(escluso Bitcoin)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435053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66058"/>
            <a:ext cx="1099907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300" dirty="0"/>
              <a:t>Questo grafico rappresenta il market cap delle Altcoins, quindi escluso il market cap BTC. </a:t>
            </a:r>
          </a:p>
          <a:p>
            <a:pPr algn="ctr"/>
            <a:r>
              <a:rPr lang="it-IT" sz="2300" dirty="0"/>
              <a:t>È importante analizzare questo grafico soprattutto in una visione long-term per gestire le proprie posizioni sulle alternative coins.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D6AC3DB-B7C7-1440-8555-DB007DE37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04" y="551962"/>
            <a:ext cx="11090015" cy="613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35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30444"/>
            <a:ext cx="1099907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3200" dirty="0"/>
          </a:p>
          <a:p>
            <a:pPr algn="ctr"/>
            <a:endParaRPr lang="it-IT" sz="3200" dirty="0"/>
          </a:p>
          <a:p>
            <a:pPr algn="ctr"/>
            <a:r>
              <a:rPr lang="it-IT" sz="3200" dirty="0"/>
              <a:t>Questo grafico ci dice quanti miliardi di euro in questo momento sono investiti nel mercato delle </a:t>
            </a:r>
            <a:r>
              <a:rPr lang="it-IT" sz="3200" dirty="0" err="1"/>
              <a:t>Crypto</a:t>
            </a:r>
            <a:r>
              <a:rPr lang="it-IT" sz="3200" dirty="0"/>
              <a:t> ad esclusione dei </a:t>
            </a:r>
          </a:p>
          <a:p>
            <a:pPr algn="ctr"/>
            <a:r>
              <a:rPr lang="it-IT" sz="3200" dirty="0"/>
              <a:t>BITCOIN , quindi investiti in ALT . È importante analizzare questo grafico soprattutto in una visione long-</a:t>
            </a:r>
            <a:r>
              <a:rPr lang="it-IT" sz="3200" dirty="0" err="1"/>
              <a:t>term</a:t>
            </a:r>
            <a:r>
              <a:rPr lang="it-IT" sz="3200" dirty="0"/>
              <a:t> per gestire le proprie posizioni sulle alternative </a:t>
            </a:r>
            <a:r>
              <a:rPr lang="it-IT" sz="3200" dirty="0" err="1"/>
              <a:t>coins</a:t>
            </a:r>
            <a:r>
              <a:rPr lang="it-IT" sz="3200" dirty="0"/>
              <a:t>.</a:t>
            </a:r>
          </a:p>
          <a:p>
            <a:pPr algn="ctr"/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310003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5FBD0B3C-9E6E-594D-9A28-A6C1AA73908D}"/>
              </a:ext>
            </a:extLst>
          </p:cNvPr>
          <p:cNvSpPr/>
          <p:nvPr/>
        </p:nvSpPr>
        <p:spPr>
          <a:xfrm>
            <a:off x="596465" y="566058"/>
            <a:ext cx="109990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dirty="0"/>
              <a:t>Ecco un link per conoscere le news macro più importanti riguardo il mondo delle CRYPTO </a:t>
            </a:r>
            <a:endParaRPr lang="it-IT" sz="4400" dirty="0">
              <a:hlinkClick r:id="rId3"/>
            </a:endParaRPr>
          </a:p>
          <a:p>
            <a:pPr algn="ctr"/>
            <a:endParaRPr lang="it-IT" sz="4400" dirty="0">
              <a:hlinkClick r:id="rId3"/>
            </a:endParaRPr>
          </a:p>
          <a:p>
            <a:pPr algn="ctr"/>
            <a:r>
              <a:rPr lang="it-IT" sz="4400" dirty="0">
                <a:hlinkClick r:id="rId3"/>
              </a:rPr>
              <a:t>https://it.cointelegraph.com/</a:t>
            </a:r>
            <a:r>
              <a:rPr lang="it-IT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22644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i 2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1576E4"/>
      </a:accent1>
      <a:accent2>
        <a:srgbClr val="1575E4"/>
      </a:accent2>
      <a:accent3>
        <a:srgbClr val="1575E4"/>
      </a:accent3>
      <a:accent4>
        <a:srgbClr val="1575E4"/>
      </a:accent4>
      <a:accent5>
        <a:srgbClr val="1575E4"/>
      </a:accent5>
      <a:accent6>
        <a:srgbClr val="1575E4"/>
      </a:accent6>
      <a:hlink>
        <a:srgbClr val="1575E4"/>
      </a:hlink>
      <a:folHlink>
        <a:srgbClr val="1575E4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4019</TotalTime>
  <Words>479</Words>
  <Application>Microsoft Office PowerPoint</Application>
  <PresentationFormat>Widescreen</PresentationFormat>
  <Paragraphs>39</Paragraphs>
  <Slides>15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Tema di Office</vt:lpstr>
      <vt:lpstr>ALTCOINS  vs  BITCOIN</vt:lpstr>
      <vt:lpstr>Presentazione standard di PowerPoint</vt:lpstr>
      <vt:lpstr>Presentazione standard di PowerPoint</vt:lpstr>
      <vt:lpstr>BITCOIN DOMINANCE</vt:lpstr>
      <vt:lpstr>Presentazione standard di PowerPoint</vt:lpstr>
      <vt:lpstr>Presentazione standard di PowerPoint</vt:lpstr>
      <vt:lpstr>Presentazione standard di PowerPoint</vt:lpstr>
      <vt:lpstr>Capitalizzazione di mercato</vt:lpstr>
      <vt:lpstr>Presentazione standard di PowerPoint</vt:lpstr>
      <vt:lpstr>Presentazione standard di PowerPoint</vt:lpstr>
      <vt:lpstr>Presentazione standard di PowerPoint</vt:lpstr>
      <vt:lpstr>Capitalizzazione di mercato (escluso Bitcoin)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Valuta = mezzo di scambio / deposito di valore</dc:title>
  <dc:creator>Mereghetti Massimo</dc:creator>
  <cp:lastModifiedBy>andrea carosi</cp:lastModifiedBy>
  <cp:revision>120</cp:revision>
  <dcterms:created xsi:type="dcterms:W3CDTF">2021-03-10T15:36:49Z</dcterms:created>
  <dcterms:modified xsi:type="dcterms:W3CDTF">2021-04-16T10:23:59Z</dcterms:modified>
</cp:coreProperties>
</file>