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497" r:id="rId2"/>
    <p:sldId id="542" r:id="rId3"/>
    <p:sldId id="470" r:id="rId4"/>
    <p:sldId id="557" r:id="rId5"/>
    <p:sldId id="558" r:id="rId6"/>
    <p:sldId id="547" r:id="rId7"/>
    <p:sldId id="543" r:id="rId8"/>
    <p:sldId id="544" r:id="rId9"/>
    <p:sldId id="549" r:id="rId10"/>
    <p:sldId id="550" r:id="rId11"/>
    <p:sldId id="553" r:id="rId12"/>
    <p:sldId id="551" r:id="rId13"/>
    <p:sldId id="552" r:id="rId14"/>
    <p:sldId id="554" r:id="rId15"/>
    <p:sldId id="555" r:id="rId16"/>
    <p:sldId id="559" r:id="rId17"/>
    <p:sldId id="556" r:id="rId1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gnali" id="{02A43F02-ED53-D14C-9C2D-7A5A0C235472}">
          <p14:sldIdLst>
            <p14:sldId id="497"/>
            <p14:sldId id="542"/>
            <p14:sldId id="470"/>
            <p14:sldId id="557"/>
            <p14:sldId id="558"/>
            <p14:sldId id="547"/>
            <p14:sldId id="543"/>
            <p14:sldId id="544"/>
            <p14:sldId id="549"/>
            <p14:sldId id="550"/>
            <p14:sldId id="553"/>
            <p14:sldId id="551"/>
            <p14:sldId id="552"/>
            <p14:sldId id="554"/>
            <p14:sldId id="555"/>
            <p14:sldId id="559"/>
            <p14:sldId id="5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09"/>
  </p:normalViewPr>
  <p:slideViewPr>
    <p:cSldViewPr snapToGrid="0" snapToObjects="1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0BB3E1-3556-B64D-8D44-78D181B77C2D}" type="datetimeFigureOut">
              <a:rPr lang="it-IT" smtClean="0"/>
              <a:t>02/09/2021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172B39-02CB-0349-B725-58A0341278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854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0399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0006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6492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9765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0238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66054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87693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5246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0758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0418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71386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37366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03361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50115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53783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077480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5143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4AC4A0-AB9A-0749-B165-8C7B31C58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E03BCAB-834F-DB4B-9332-7297EED40E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513374-8B67-AD41-A163-3A1984DA0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02/09/2021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658CF64-8AC1-F74D-BC8C-CE8F703A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70ACE5D-C834-BA45-AEC2-6821EFF56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3510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0A89FD-EEAE-DB4A-B8E8-75835A533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BEE6496-6954-D145-8052-7F845984C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CCC1721-C7F3-2440-92F0-12DE0D5EF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02/09/2021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2285211-57FA-774C-9AD0-A148EFCEE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C05AB3-B2F0-C54A-9D50-AB5B6DA33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3171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712A87-38C3-C44A-B829-A23EB9AB1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90B933D-FB9C-9844-86A5-1B2F19BB8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BF76073-5B3D-E041-9643-E34F0A0D4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02/09/2021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12B4C9-B642-8D4E-B19C-A8CABA825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8B3BF8-FD69-D445-A827-15832DDB4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938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2A280F-E9D7-B144-B28E-FA0F170BD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42E18E-8EF0-C247-91CD-33E1EC3AE1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2E08366-94A0-4740-AAF7-CA5DEA6C2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D6B790B-D4AC-FC4C-9D14-2E632EF25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02/09/2021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2B36647-B67D-7841-9EE2-C419C20AB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517009F-B0AE-4C45-9C37-2875A01C3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8404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487D84-019D-804C-A87A-136C8AF1A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3DC1459-4669-2847-A9D2-A3AFCE114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02FCC5F-6B4B-FA46-93CE-C09998078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D1BBBE1-8E96-984D-BAFE-A98451EBE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553ED70-313D-4E48-8BDD-939315198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B740E0A-9CD5-E844-87CA-EAEEF442A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02/09/2021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8AE52B5-6057-5F49-A0FB-BF2721752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7E59AA1-6048-664B-B63D-DA52B7960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6165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DEA189-DF82-CB4D-BA22-504D7B1A9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EF32D4F-EE02-2549-AD8D-FBA80B0DD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02/09/2021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368B073-7F4A-C64B-A567-01083CC32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6916FA2-4641-9341-81D3-D302EE5FA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0248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21228C4-1C74-AE44-A7EA-5D340F3FA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02/09/2021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FAD3648-EDFD-6642-8015-9766C5D91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A8C4CC9-EB37-2946-BCA4-542CA0EEE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9208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B9D7D7-C46A-524A-8501-1418BC4EF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F55EEA-93E7-5543-8A43-75EB70DAC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70240EC-A1EB-5440-B690-86AF91625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2E29545-96A5-0F45-8C0F-8129CF921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02/09/2021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C2F3FC1-5E34-DA42-BA9A-0B45E973E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306FC60-0609-384C-9D4A-5858EA7FC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0253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881B1B-2C37-F940-BA95-2DE33F60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4906F70-10BE-4341-A998-94D3042DC9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7E42744-FE22-4E4C-AB0D-C5AFBC403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26C6163-1EF4-EC46-9C15-3AF4B3251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02/09/2021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AE11D30-533D-9649-92CD-109EE2D8E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FD15C15-353F-2E4E-9221-891293EDE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1940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987E72-296E-EC4A-BFA7-F1A2614ED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31F213E-C8EA-5441-A4DC-DAA297DC17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9A8C17A-DF7B-8842-8145-7723859D4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02/09/2021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AB0B64-A11B-6D4F-8D4C-BF86D0197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36DFB72-8F66-0E43-98F6-1F46B973E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8858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8A89D18-8845-844C-8B29-B76B79BF79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54800C5-3DCD-E046-BB47-EC114ED2D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D197B45-8258-0643-8658-C2B17296A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02/09/2021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8CFEB89-4DAC-8C4F-8AA5-AB0389363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8367E71-9BC5-2847-8FF3-AC08DDF2A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7720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773B74A-1104-494C-88EA-1C735A37F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5917CCF-81A7-6740-9BFC-FA1CC3A5E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CBC599-CD13-AA43-BEA7-B21FA41114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671EB-8FC7-B44A-B7A1-2FC4E0E1DCCE}" type="datetimeFigureOut">
              <a:rPr lang="it-IT" smtClean="0"/>
              <a:t>02/09/2021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1E383A0-C953-FD4D-8580-4C53FDFC1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05CF64F-9D78-C949-97DC-D88C91933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2044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" y="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657687" y="1773698"/>
            <a:ext cx="10876625" cy="28782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r>
              <a:rPr lang="it-IT" sz="8000" b="1" dirty="0">
                <a:solidFill>
                  <a:srgbClr val="FFFFFF"/>
                </a:solidFill>
                <a:latin typeface="+mn-lt"/>
                <a:sym typeface="Lucida Sans"/>
              </a:rPr>
              <a:t>LA GESTIONE DEL CAPITALE NELLE OPERAZIONI CRYPTO</a:t>
            </a:r>
            <a:endParaRPr lang="it-IT" sz="8000" b="1" kern="1200" dirty="0">
              <a:solidFill>
                <a:srgbClr val="FFFFFF"/>
              </a:solidFill>
              <a:latin typeface="+mn-lt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369824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" y="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657687" y="1773698"/>
            <a:ext cx="11158492" cy="28782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r>
              <a:rPr lang="it-IT" sz="5400" b="1" dirty="0">
                <a:solidFill>
                  <a:srgbClr val="FFFFFF"/>
                </a:solidFill>
                <a:latin typeface="+mn-lt"/>
                <a:sym typeface="Lucida Sans"/>
              </a:rPr>
              <a:t>I</a:t>
            </a:r>
            <a:r>
              <a:rPr lang="it-IT" sz="5400" b="1" kern="1200" dirty="0">
                <a:solidFill>
                  <a:srgbClr val="FFFFFF"/>
                </a:solidFill>
                <a:latin typeface="+mn-lt"/>
                <a:sym typeface="Lucida Sans"/>
              </a:rPr>
              <a:t>l CAPITALE CONSIGLIATO </a:t>
            </a:r>
            <a:r>
              <a:rPr lang="it-IT" sz="5400" b="1" dirty="0">
                <a:solidFill>
                  <a:srgbClr val="FFFFFF"/>
                </a:solidFill>
                <a:latin typeface="+mn-lt"/>
                <a:sym typeface="Lucida Sans"/>
              </a:rPr>
              <a:t>DA INVESTIRE SULL’ INDEX CRYPTO</a:t>
            </a:r>
            <a:br>
              <a:rPr lang="it-IT" sz="5400" b="1" dirty="0">
                <a:solidFill>
                  <a:srgbClr val="FFFFFF"/>
                </a:solidFill>
                <a:latin typeface="+mn-lt"/>
                <a:sym typeface="Lucida Sans"/>
              </a:rPr>
            </a:br>
            <a:r>
              <a:rPr lang="it-IT" sz="5400" b="1" dirty="0">
                <a:solidFill>
                  <a:srgbClr val="FFFFFF"/>
                </a:solidFill>
                <a:latin typeface="+mn-lt"/>
                <a:sym typeface="Lucida Sans"/>
              </a:rPr>
              <a:t>( CAPITALE INDEX DI </a:t>
            </a:r>
            <a:br>
              <a:rPr lang="it-IT" sz="5400" b="1" dirty="0">
                <a:solidFill>
                  <a:srgbClr val="FFFFFF"/>
                </a:solidFill>
                <a:latin typeface="+mn-lt"/>
                <a:sym typeface="Lucida Sans"/>
              </a:rPr>
            </a:br>
            <a:r>
              <a:rPr lang="it-IT" sz="5400" b="1" dirty="0">
                <a:solidFill>
                  <a:srgbClr val="FFFFFF"/>
                </a:solidFill>
                <a:latin typeface="+mn-lt"/>
                <a:sym typeface="Lucida Sans"/>
              </a:rPr>
              <a:t>INVESTIMENTO LONGTERM ) </a:t>
            </a:r>
            <a:endParaRPr lang="it-IT" sz="5400" b="1" kern="1200" dirty="0">
              <a:solidFill>
                <a:srgbClr val="FFFFFF"/>
              </a:solidFill>
              <a:latin typeface="+mn-lt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45264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1293337"/>
            <a:ext cx="9531658" cy="3671207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5400"/>
            </a:pP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Quando si decide di aprire un conto, si versa il capitale in EURO</a:t>
            </a: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Questa somma versata all’ inizio la chiameremo </a:t>
            </a:r>
            <a:r>
              <a:rPr lang="it-IT" sz="2300" dirty="0">
                <a:highlight>
                  <a:srgbClr val="FFFF00"/>
                </a:highlight>
                <a:latin typeface="Bembo" panose="02020502050201020203" pitchFamily="18" charset="0"/>
              </a:rPr>
              <a:t>CAPITALE INIZIALE</a:t>
            </a:r>
            <a:r>
              <a:rPr lang="it-IT" sz="2300" dirty="0">
                <a:latin typeface="Bembo" panose="02020502050201020203" pitchFamily="18" charset="0"/>
              </a:rPr>
              <a:t>.</a:t>
            </a: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Il 50% di questo capitale sarà destinato ad acquistare le Crypto che compongono il CRYPTO COMMANDO INDEX, in base alle percentuali inserite nella tabella. </a:t>
            </a: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highlight>
                  <a:srgbClr val="FFFF00"/>
                </a:highlight>
                <a:latin typeface="Bembo" panose="02020502050201020203" pitchFamily="18" charset="0"/>
              </a:rPr>
              <a:t>Questo è il CAPITALE INDEX DI INVESTIMENTO LONGTERM</a:t>
            </a: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endParaRPr lang="it-IT" sz="2300" dirty="0">
              <a:latin typeface="Bembo" panose="02020502050201020203" pitchFamily="18" charset="0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77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tangolo 1">
            <a:extLst>
              <a:ext uri="{FF2B5EF4-FFF2-40B4-BE49-F238E27FC236}">
                <a16:creationId xmlns:a16="http://schemas.microsoft.com/office/drawing/2014/main" id="{6CEFCB23-ED84-4A4F-97B8-90E36E6E9D18}"/>
              </a:ext>
            </a:extLst>
          </p:cNvPr>
          <p:cNvSpPr/>
          <p:nvPr/>
        </p:nvSpPr>
        <p:spPr>
          <a:xfrm>
            <a:off x="595303" y="5294764"/>
            <a:ext cx="109990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latin typeface="Bembo" panose="02020502050201020203" pitchFamily="18" charset="0"/>
              </a:rPr>
              <a:t>Se il mio capitale iniziale è di €10000, destinerò per l’INDEX €5000 e acquisterò le CRYPTO in base alla percentuale della 4° colonna:</a:t>
            </a:r>
            <a:br>
              <a:rPr lang="it-IT" dirty="0">
                <a:latin typeface="Bembo" panose="02020502050201020203" pitchFamily="18" charset="0"/>
              </a:rPr>
            </a:br>
            <a:r>
              <a:rPr lang="it-IT" dirty="0">
                <a:latin typeface="Bembo" panose="02020502050201020203" pitchFamily="18" charset="0"/>
              </a:rPr>
              <a:t>es. BTC (15% di €5000)</a:t>
            </a:r>
            <a:endParaRPr lang="it-IT" dirty="0"/>
          </a:p>
        </p:txBody>
      </p:sp>
      <p:pic>
        <p:nvPicPr>
          <p:cNvPr id="10" name="Immagine 9" descr="Immagine che contiene tavolo&#10;&#10;Descrizione generata automaticamente">
            <a:extLst>
              <a:ext uri="{FF2B5EF4-FFF2-40B4-BE49-F238E27FC236}">
                <a16:creationId xmlns:a16="http://schemas.microsoft.com/office/drawing/2014/main" id="{4AD8BEAA-6D3E-9E46-8233-1C967B0A9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142" y="346002"/>
            <a:ext cx="11000232" cy="482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31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>
            <a:extLst>
              <a:ext uri="{FF2B5EF4-FFF2-40B4-BE49-F238E27FC236}">
                <a16:creationId xmlns:a16="http://schemas.microsoft.com/office/drawing/2014/main" id="{BD9F2CC6-E81D-0B42-AFE2-696FA5918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05" y="503290"/>
            <a:ext cx="11000232" cy="602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500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330170" y="1025632"/>
            <a:ext cx="9531658" cy="3671207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5400"/>
            </a:pP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800" dirty="0">
                <a:latin typeface="Bembo" panose="02020502050201020203" pitchFamily="18" charset="0"/>
              </a:rPr>
              <a:t>Il capitale INDEX è un capitale che rappresenta un investimento di lunghissimo periodo: si acquistano le Crypto principali e si lasciano nel portafoglio per tantissimo tempo, come investimento LONGTERM</a:t>
            </a:r>
            <a:br>
              <a:rPr lang="it-IT" sz="2800" dirty="0">
                <a:latin typeface="Bembo" panose="02020502050201020203" pitchFamily="18" charset="0"/>
              </a:rPr>
            </a:br>
            <a:endParaRPr lang="it-IT" sz="2300" dirty="0">
              <a:latin typeface="Bembo" panose="02020502050201020203" pitchFamily="18" charset="0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687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" y="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657687" y="1773698"/>
            <a:ext cx="10876625" cy="28782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  <a:t>I</a:t>
            </a:r>
            <a:r>
              <a:rPr lang="it-IT" sz="60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  <a:sym typeface="Lucida Sans"/>
              </a:rPr>
              <a:t>l CAPITALE CONSIGLIATO </a:t>
            </a:r>
            <a: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  <a:t>DA INVESTIRE PER  I SEGNALI DI WEEKLY E DAILY</a:t>
            </a:r>
            <a:endParaRPr lang="it-IT" sz="6000" b="1" kern="1200" dirty="0">
              <a:solidFill>
                <a:srgbClr val="FFFFFF"/>
              </a:solidFill>
              <a:latin typeface="+mn-lt"/>
              <a:ea typeface="+mj-ea"/>
              <a:cs typeface="+mj-cs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388062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76B45BB-2D41-204E-A21E-75F7D8DF7FCF}"/>
              </a:ext>
            </a:extLst>
          </p:cNvPr>
          <p:cNvSpPr txBox="1"/>
          <p:nvPr/>
        </p:nvSpPr>
        <p:spPr>
          <a:xfrm>
            <a:off x="952499" y="1291575"/>
            <a:ext cx="1028699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Bembo" panose="02020502050201020203" pitchFamily="18" charset="0"/>
              </a:rPr>
              <a:t>Abbiamo quindi diviso il </a:t>
            </a:r>
            <a:r>
              <a:rPr lang="it-IT" dirty="0">
                <a:highlight>
                  <a:srgbClr val="FFFF00"/>
                </a:highlight>
                <a:latin typeface="Bembo" panose="02020502050201020203" pitchFamily="18" charset="0"/>
              </a:rPr>
              <a:t>CAPITALE INIZIALE</a:t>
            </a:r>
            <a:r>
              <a:rPr lang="it-IT" dirty="0">
                <a:latin typeface="Bembo" panose="02020502050201020203" pitchFamily="18" charset="0"/>
              </a:rPr>
              <a:t> in:</a:t>
            </a:r>
          </a:p>
          <a:p>
            <a:endParaRPr lang="it-IT" dirty="0">
              <a:highlight>
                <a:srgbClr val="FFFF00"/>
              </a:highlight>
              <a:latin typeface="Bembo" panose="020205020502010202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highlight>
                  <a:srgbClr val="FFFF00"/>
                </a:highlight>
                <a:latin typeface="Bembo" panose="02020502050201020203" pitchFamily="18" charset="0"/>
              </a:rPr>
              <a:t>CAPITALE INDEX DI INVESTIMENTO LONGTERM ( 50% )</a:t>
            </a:r>
            <a:br>
              <a:rPr lang="it-IT" dirty="0">
                <a:highlight>
                  <a:srgbClr val="FFFF00"/>
                </a:highlight>
                <a:latin typeface="Bembo" panose="02020502050201020203" pitchFamily="18" charset="0"/>
              </a:rPr>
            </a:br>
            <a:endParaRPr lang="it-IT" dirty="0">
              <a:highlight>
                <a:srgbClr val="FFFF00"/>
              </a:highlight>
              <a:latin typeface="Bembo" panose="020205020502010202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highlight>
                  <a:srgbClr val="FFFF00"/>
                </a:highlight>
                <a:latin typeface="Bembo" panose="02020502050201020203" pitchFamily="18" charset="0"/>
              </a:rPr>
              <a:t>CAPITALE DESTINATO ALL’ INVESTIMENTO SPECULATIVO ( 50% )</a:t>
            </a:r>
            <a:br>
              <a:rPr lang="it-IT" dirty="0">
                <a:highlight>
                  <a:srgbClr val="FFFF00"/>
                </a:highlight>
                <a:latin typeface="Bembo" panose="02020502050201020203" pitchFamily="18" charset="0"/>
              </a:rPr>
            </a:br>
            <a:r>
              <a:rPr lang="it-IT" dirty="0">
                <a:highlight>
                  <a:srgbClr val="FFFF00"/>
                </a:highlight>
                <a:latin typeface="Bembo" panose="02020502050201020203" pitchFamily="18" charset="0"/>
              </a:rPr>
              <a:t>( CAPITALE SPECULATIVO )</a:t>
            </a:r>
            <a:br>
              <a:rPr lang="it-IT" dirty="0">
                <a:latin typeface="Bembo" panose="02020502050201020203" pitchFamily="18" charset="0"/>
              </a:rPr>
            </a:br>
            <a:endParaRPr lang="it-IT" dirty="0">
              <a:latin typeface="Bembo" panose="02020502050201020203" pitchFamily="18" charset="0"/>
            </a:endParaRPr>
          </a:p>
          <a:p>
            <a:r>
              <a:rPr lang="it-IT" dirty="0">
                <a:latin typeface="Bembo" panose="02020502050201020203" pitchFamily="18" charset="0"/>
              </a:rPr>
              <a:t>Il capitale destinato all’investimento speculativo, ossia il 50% rimanente del capitale iniziale sarà destinato ai segnali WEEKLY e ai segnali DAILY che riceverete sul canale TELEGRAM .</a:t>
            </a:r>
          </a:p>
          <a:p>
            <a:br>
              <a:rPr lang="it-IT" dirty="0">
                <a:latin typeface="Bembo" panose="02020502050201020203" pitchFamily="18" charset="0"/>
              </a:rPr>
            </a:br>
            <a:r>
              <a:rPr lang="it-IT" dirty="0">
                <a:latin typeface="Bembo" panose="02020502050201020203" pitchFamily="18" charset="0"/>
              </a:rPr>
              <a:t>Chiaramente questo capitale speculativo cambierà ogni giorno in base ai risultati delle operazioni.</a:t>
            </a:r>
          </a:p>
        </p:txBody>
      </p:sp>
    </p:spTree>
    <p:extLst>
      <p:ext uri="{BB962C8B-B14F-4D97-AF65-F5344CB8AC3E}">
        <p14:creationId xmlns:p14="http://schemas.microsoft.com/office/powerpoint/2010/main" val="2758894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" y="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657687" y="1773698"/>
            <a:ext cx="10876625" cy="28782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  <a:t>I</a:t>
            </a:r>
            <a:r>
              <a:rPr lang="it-IT" sz="60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  <a:sym typeface="Lucida Sans"/>
              </a:rPr>
              <a:t>l CAPITALE CONSIGLIATO </a:t>
            </a:r>
            <a: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  <a:t>DA INVESTIRE PER  OGNI SEGNALE  WEEKLY E DAILY</a:t>
            </a:r>
            <a:endParaRPr lang="it-IT" sz="6000" b="1" kern="1200" dirty="0">
              <a:solidFill>
                <a:srgbClr val="FFFFFF"/>
              </a:solidFill>
              <a:latin typeface="+mn-lt"/>
              <a:ea typeface="+mj-ea"/>
              <a:cs typeface="+mj-cs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386525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1293338"/>
            <a:ext cx="9531658" cy="327459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 fontScale="90000"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5400"/>
            </a:pPr>
            <a:r>
              <a:rPr lang="it-IT" sz="4800" dirty="0">
                <a:latin typeface="Bembo" panose="02020502050201020203" pitchFamily="18" charset="0"/>
              </a:rPr>
              <a:t>Per ogni segnale WEEKLY e per ogni segnale DAILY, verrà destinato sempre il </a:t>
            </a:r>
            <a:r>
              <a:rPr lang="it-IT" sz="4800" dirty="0">
                <a:highlight>
                  <a:srgbClr val="FFFF00"/>
                </a:highlight>
                <a:latin typeface="Bembo" panose="02020502050201020203" pitchFamily="18" charset="0"/>
              </a:rPr>
              <a:t>2%</a:t>
            </a:r>
            <a:r>
              <a:rPr lang="it-IT" sz="4800" dirty="0">
                <a:latin typeface="Bembo" panose="02020502050201020203" pitchFamily="18" charset="0"/>
              </a:rPr>
              <a:t> o </a:t>
            </a:r>
            <a:r>
              <a:rPr lang="it-IT" sz="4800" dirty="0">
                <a:highlight>
                  <a:srgbClr val="FFFF00"/>
                </a:highlight>
                <a:latin typeface="Bembo" panose="02020502050201020203" pitchFamily="18" charset="0"/>
              </a:rPr>
              <a:t>3% </a:t>
            </a:r>
            <a:r>
              <a:rPr lang="it-IT" sz="4800" dirty="0">
                <a:latin typeface="Bembo" panose="02020502050201020203" pitchFamily="18" charset="0"/>
              </a:rPr>
              <a:t>del capitale speculativo in base alla propensione al rischio personale</a:t>
            </a:r>
            <a:endParaRPr lang="it-IT" sz="2300" dirty="0">
              <a:latin typeface="Bembo" panose="02020502050201020203" pitchFamily="18" charset="0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263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1293338"/>
            <a:ext cx="9531658" cy="327459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 fontScale="90000"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5400"/>
            </a:pPr>
            <a:r>
              <a:rPr lang="it-IT" sz="4000" dirty="0">
                <a:latin typeface="Bembo" panose="02020502050201020203" pitchFamily="18" charset="0"/>
              </a:rPr>
              <a:t>Ecco la tabella riassuntiva del capitale destinato ad ogni segnale WEEKLY e DAILY in base al capitale speculativo a disposizione e in base al rischio che si vuole prendere per ogni segnale </a:t>
            </a:r>
            <a:r>
              <a:rPr lang="it-IT" sz="4000" dirty="0">
                <a:highlight>
                  <a:srgbClr val="FFFF00"/>
                </a:highlight>
                <a:latin typeface="Bembo" panose="02020502050201020203" pitchFamily="18" charset="0"/>
              </a:rPr>
              <a:t>( 2% o 3% ). </a:t>
            </a:r>
            <a:r>
              <a:rPr lang="it-IT" sz="4000" dirty="0">
                <a:latin typeface="Bembo" panose="02020502050201020203" pitchFamily="18" charset="0"/>
              </a:rPr>
              <a:t>In ogni caso mai sopra al 3% a segnale </a:t>
            </a:r>
            <a:r>
              <a:rPr lang="it-IT" sz="4000" dirty="0" err="1">
                <a:latin typeface="Bembo" panose="02020502050201020203" pitchFamily="18" charset="0"/>
              </a:rPr>
              <a:t>weekly</a:t>
            </a:r>
            <a:r>
              <a:rPr lang="it-IT" sz="4000" dirty="0">
                <a:latin typeface="Bembo" panose="02020502050201020203" pitchFamily="18" charset="0"/>
              </a:rPr>
              <a:t> 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endParaRPr lang="it-IT" sz="2800" dirty="0">
              <a:latin typeface="Bembo" panose="02020502050201020203" pitchFamily="18" charset="0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47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1293338"/>
            <a:ext cx="9531658" cy="327459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5400"/>
            </a:pP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endParaRPr lang="it-IT" sz="2300" dirty="0">
              <a:latin typeface="Bembo" panose="02020502050201020203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2F3A3A7-34B2-4C40-9B99-F3F244C11B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78294" y="224103"/>
            <a:ext cx="9311951" cy="640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50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1293338"/>
            <a:ext cx="9531658" cy="327459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5400"/>
            </a:pP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endParaRPr lang="it-IT" sz="2300" dirty="0">
              <a:latin typeface="Bembo" panose="02020502050201020203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8B04AA3-A390-4D32-AE82-46DE54310E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36342" y="329838"/>
            <a:ext cx="9649846" cy="619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93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" y="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657687" y="1773698"/>
            <a:ext cx="10876625" cy="28782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r>
              <a:rPr lang="it-IT" sz="8800" b="1" dirty="0">
                <a:solidFill>
                  <a:srgbClr val="FFFFFF"/>
                </a:solidFill>
                <a:latin typeface="+mn-lt"/>
                <a:sym typeface="Lucida Sans"/>
              </a:rPr>
              <a:t>IL RISCHIO NELLE OPERAZIONI CRYPTO</a:t>
            </a:r>
            <a:endParaRPr lang="it-IT" sz="8800" b="1" kern="1200" dirty="0">
              <a:solidFill>
                <a:srgbClr val="FFFFFF"/>
              </a:solidFill>
              <a:latin typeface="+mn-lt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92993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974558"/>
            <a:ext cx="9531658" cy="359337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lvl="0" algn="l">
              <a:spcBef>
                <a:spcPts val="0"/>
              </a:spcBef>
              <a:buClr>
                <a:schemeClr val="dk1"/>
              </a:buClr>
              <a:buSzPts val="5400"/>
            </a:pPr>
            <a:r>
              <a:rPr lang="it-IT" sz="2800" dirty="0">
                <a:latin typeface="Bembo" panose="02020502050201020203" pitchFamily="18" charset="0"/>
              </a:rPr>
              <a:t>Abbiamo detto che, per ogni operazione Crypto, ossia per ogni segnale WEEKLY o DAILY che inserisco a mercato, destinerò il </a:t>
            </a:r>
            <a:r>
              <a:rPr lang="it-IT" sz="2800" dirty="0">
                <a:highlight>
                  <a:srgbClr val="FFFF00"/>
                </a:highlight>
                <a:latin typeface="Bembo" panose="02020502050201020203" pitchFamily="18" charset="0"/>
              </a:rPr>
              <a:t>2% o 3% </a:t>
            </a:r>
            <a:r>
              <a:rPr lang="it-IT" sz="2800" dirty="0">
                <a:latin typeface="Bembo" panose="02020502050201020203" pitchFamily="18" charset="0"/>
              </a:rPr>
              <a:t>del capitale speculativo in base </a:t>
            </a:r>
            <a:r>
              <a:rPr lang="it-IT" sz="2800">
                <a:latin typeface="Bembo" panose="02020502050201020203" pitchFamily="18" charset="0"/>
              </a:rPr>
              <a:t>alla propensione </a:t>
            </a:r>
            <a:r>
              <a:rPr lang="it-IT" sz="2800" dirty="0">
                <a:latin typeface="Bembo" panose="02020502050201020203" pitchFamily="18" charset="0"/>
              </a:rPr>
              <a:t>al rischio personale.</a:t>
            </a:r>
            <a:br>
              <a:rPr lang="it-IT" sz="2800" dirty="0">
                <a:latin typeface="Bembo" panose="02020502050201020203" pitchFamily="18" charset="0"/>
              </a:rPr>
            </a:br>
            <a:br>
              <a:rPr lang="it-IT" sz="2800" dirty="0">
                <a:highlight>
                  <a:srgbClr val="FFFF00"/>
                </a:highlight>
                <a:latin typeface="Bembo" panose="02020502050201020203" pitchFamily="18" charset="0"/>
              </a:rPr>
            </a:br>
            <a:r>
              <a:rPr lang="it-IT" sz="2800" dirty="0">
                <a:highlight>
                  <a:srgbClr val="FFFF00"/>
                </a:highlight>
                <a:latin typeface="Bembo" panose="02020502050201020203" pitchFamily="18" charset="0"/>
              </a:rPr>
              <a:t>Non utilizzando la leva, questo rappresenterà il rischio di ogni segnale.</a:t>
            </a:r>
            <a:endParaRPr lang="it-IT" sz="2800" dirty="0">
              <a:latin typeface="Bembo" panose="02020502050201020203" pitchFamily="18" charset="0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231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974558"/>
            <a:ext cx="9531658" cy="359337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lvl="0" algn="l">
              <a:spcBef>
                <a:spcPts val="0"/>
              </a:spcBef>
              <a:buClr>
                <a:schemeClr val="dk1"/>
              </a:buClr>
              <a:buSzPts val="5400"/>
            </a:pPr>
            <a:r>
              <a:rPr lang="it-IT" sz="2300" dirty="0">
                <a:latin typeface="Bembo" panose="02020502050201020203" pitchFamily="18" charset="0"/>
              </a:rPr>
              <a:t>Con questa percentuale del capitale speculativo, andrò ad acquistare una certa quantità di Crypto ad un determinato prezzo: questa quantità, rimarrà nel mio portafoglio sino a che non si raggiungeranno i 2 target.</a:t>
            </a: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Il suo valore dipenderà dall’ aumento o diminuzione della sua quotazione</a:t>
            </a: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Infatti i nostri segnali WEEKLY o DAILY vengono inseriti a mercato senza stop loss, ma solo con 2 target. 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802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" y="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657687" y="1174650"/>
            <a:ext cx="10876625" cy="45086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br>
              <a:rPr lang="it-IT" sz="6000" b="1" dirty="0">
                <a:solidFill>
                  <a:srgbClr val="FFFFFF"/>
                </a:solidFill>
                <a:latin typeface="+mn-lt"/>
                <a:sym typeface="Lucida Sans"/>
              </a:rPr>
            </a:br>
            <a:r>
              <a:rPr lang="it-IT" sz="6600" b="1" dirty="0">
                <a:solidFill>
                  <a:srgbClr val="FFFFFF"/>
                </a:solidFill>
                <a:latin typeface="+mn-lt"/>
                <a:sym typeface="Lucida Sans"/>
              </a:rPr>
              <a:t>NEI NOSTRI SEGNALI WEEKLY E DAILY NON ESISTE LO STOP LOSS MA SOLO 2 TARGET: IL RISCHIO È IL 2% O 3% DEL CAPITALE SPECULATIVO</a:t>
            </a:r>
            <a:endParaRPr lang="it-IT" sz="6600" b="1" kern="1200" dirty="0">
              <a:solidFill>
                <a:srgbClr val="FFFFFF"/>
              </a:solidFill>
              <a:latin typeface="+mn-lt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75846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theme/theme1.xml><?xml version="1.0" encoding="utf-8"?>
<a:theme xmlns:a="http://schemas.openxmlformats.org/drawingml/2006/main" name="Tema di Office">
  <a:themeElements>
    <a:clrScheme name="Personalizzati 11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1575E4"/>
      </a:accent1>
      <a:accent2>
        <a:srgbClr val="000000"/>
      </a:accent2>
      <a:accent3>
        <a:srgbClr val="1575E4"/>
      </a:accent3>
      <a:accent4>
        <a:srgbClr val="1575E4"/>
      </a:accent4>
      <a:accent5>
        <a:srgbClr val="1575E4"/>
      </a:accent5>
      <a:accent6>
        <a:srgbClr val="1575E4"/>
      </a:accent6>
      <a:hlink>
        <a:srgbClr val="1575E4"/>
      </a:hlink>
      <a:folHlink>
        <a:srgbClr val="1575E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529</Words>
  <Application>Microsoft Office PowerPoint</Application>
  <PresentationFormat>Widescreen</PresentationFormat>
  <Paragraphs>21</Paragraphs>
  <Slides>17</Slides>
  <Notes>17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2" baseType="lpstr">
      <vt:lpstr>Arial</vt:lpstr>
      <vt:lpstr>Bembo</vt:lpstr>
      <vt:lpstr>Calibri</vt:lpstr>
      <vt:lpstr>Calibri Light</vt:lpstr>
      <vt:lpstr>Tema di Office</vt:lpstr>
      <vt:lpstr>   LA GESTIONE DEL CAPITALE NELLE OPERAZIONI CRYPTO</vt:lpstr>
      <vt:lpstr>   Il CAPITALE CONSIGLIATO DA INVESTIRE SULL’ INDEX CRYPTO ( CAPITALE INDEX DI  INVESTIMENTO LONGTERM ) </vt:lpstr>
      <vt:lpstr> Quando si decide di aprire un conto, si versa il capitale in EURO Questa somma versata all’ inizio la chiameremo CAPITALE INIZIALE. Il 50% di questo capitale sarà destinato ad acquistare le Crypto che compongono il CRYPTO COMMANDO INDEX, in base alle percentuali inserite nella tabella.   Questo è il CAPITALE INDEX DI INVESTIMENTO LONGTERM  </vt:lpstr>
      <vt:lpstr>Presentazione standard di PowerPoint</vt:lpstr>
      <vt:lpstr>Presentazione standard di PowerPoint</vt:lpstr>
      <vt:lpstr> Il capitale INDEX è un capitale che rappresenta un investimento di lunghissimo periodo: si acquistano le Crypto principali e si lasciano nel portafoglio per tantissimo tempo, come investimento LONGTERM </vt:lpstr>
      <vt:lpstr>   Il CAPITALE CONSIGLIATO DA INVESTIRE PER  I SEGNALI DI WEEKLY E DAILY</vt:lpstr>
      <vt:lpstr>Presentazione standard di PowerPoint</vt:lpstr>
      <vt:lpstr>   Il CAPITALE CONSIGLIATO DA INVESTIRE PER  OGNI SEGNALE  WEEKLY E DAILY</vt:lpstr>
      <vt:lpstr>Per ogni segnale WEEKLY e per ogni segnale DAILY, verrà destinato sempre il 2% o 3% del capitale speculativo in base alla propensione al rischio personale</vt:lpstr>
      <vt:lpstr>Ecco la tabella riassuntiva del capitale destinato ad ogni segnale WEEKLY e DAILY in base al capitale speculativo a disposizione e in base al rischio che si vuole prendere per ogni segnale ( 2% o 3% ). In ogni caso mai sopra al 3% a segnale weekly e daily</vt:lpstr>
      <vt:lpstr>  </vt:lpstr>
      <vt:lpstr>  </vt:lpstr>
      <vt:lpstr>   IL RISCHIO NELLE OPERAZIONI CRYPTO</vt:lpstr>
      <vt:lpstr>Abbiamo detto che, per ogni operazione Crypto, ossia per ogni segnale WEEKLY o DAILY che inserisco a mercato, destinerò il 2% o 3% del capitale speculativo in base alla propensione al rischio personale.  Non utilizzando la leva, questo rappresenterà il rischio di ogni segnale.</vt:lpstr>
      <vt:lpstr>Con questa percentuale del capitale speculativo, andrò ad acquistare una certa quantità di Crypto ad un determinato prezzo: questa quantità, rimarrà nel mio portafoglio sino a che non si raggiungeranno i 2 target. Il suo valore dipenderà dall’ aumento o diminuzione della sua quotazione  Infatti i nostri segnali WEEKLY o DAILY vengono inseriti a mercato senza stop loss, ma solo con 2 target. </vt:lpstr>
      <vt:lpstr>    NEI NOSTRI SEGNALI WEEKLY E DAILY NON ESISTE LO STOP LOSS MA SOLO 2 TARGET: IL RISCHIO È IL 2% O 3% DEL CAPITALE SPECULATIVO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Andreas Carosi</dc:creator>
  <cp:lastModifiedBy>andrea carosi</cp:lastModifiedBy>
  <cp:revision>65</cp:revision>
  <dcterms:created xsi:type="dcterms:W3CDTF">2021-04-10T16:58:46Z</dcterms:created>
  <dcterms:modified xsi:type="dcterms:W3CDTF">2021-09-02T07:59:51Z</dcterms:modified>
</cp:coreProperties>
</file>