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7"/>
  </p:notesMasterIdLst>
  <p:sldIdLst>
    <p:sldId id="436" r:id="rId2"/>
    <p:sldId id="516" r:id="rId3"/>
    <p:sldId id="551" r:id="rId4"/>
    <p:sldId id="552" r:id="rId5"/>
    <p:sldId id="571" r:id="rId6"/>
    <p:sldId id="529" r:id="rId7"/>
    <p:sldId id="633" r:id="rId8"/>
    <p:sldId id="635" r:id="rId9"/>
    <p:sldId id="632" r:id="rId10"/>
    <p:sldId id="636" r:id="rId11"/>
    <p:sldId id="630" r:id="rId12"/>
    <p:sldId id="631" r:id="rId13"/>
    <p:sldId id="634" r:id="rId14"/>
    <p:sldId id="639" r:id="rId15"/>
    <p:sldId id="640" r:id="rId16"/>
    <p:sldId id="641" r:id="rId17"/>
    <p:sldId id="710" r:id="rId18"/>
    <p:sldId id="711" r:id="rId19"/>
    <p:sldId id="670" r:id="rId20"/>
    <p:sldId id="642" r:id="rId21"/>
    <p:sldId id="712" r:id="rId22"/>
    <p:sldId id="713" r:id="rId23"/>
    <p:sldId id="676" r:id="rId24"/>
    <p:sldId id="643" r:id="rId25"/>
    <p:sldId id="649" r:id="rId26"/>
    <p:sldId id="576" r:id="rId27"/>
    <p:sldId id="650" r:id="rId28"/>
    <p:sldId id="542" r:id="rId29"/>
    <p:sldId id="627" r:id="rId30"/>
    <p:sldId id="651" r:id="rId31"/>
    <p:sldId id="603" r:id="rId32"/>
    <p:sldId id="652" r:id="rId33"/>
    <p:sldId id="604" r:id="rId34"/>
    <p:sldId id="674" r:id="rId35"/>
    <p:sldId id="609" r:id="rId36"/>
    <p:sldId id="654" r:id="rId37"/>
    <p:sldId id="653" r:id="rId38"/>
    <p:sldId id="655" r:id="rId39"/>
    <p:sldId id="610" r:id="rId40"/>
    <p:sldId id="612" r:id="rId41"/>
    <p:sldId id="673" r:id="rId42"/>
    <p:sldId id="617" r:id="rId43"/>
    <p:sldId id="564" r:id="rId44"/>
    <p:sldId id="593" r:id="rId45"/>
    <p:sldId id="677" r:id="rId46"/>
    <p:sldId id="679" r:id="rId47"/>
    <p:sldId id="714" r:id="rId48"/>
    <p:sldId id="715" r:id="rId49"/>
    <p:sldId id="716" r:id="rId50"/>
    <p:sldId id="717" r:id="rId51"/>
    <p:sldId id="684" r:id="rId52"/>
    <p:sldId id="691" r:id="rId53"/>
    <p:sldId id="718" r:id="rId54"/>
    <p:sldId id="719" r:id="rId55"/>
    <p:sldId id="720" r:id="rId56"/>
    <p:sldId id="721" r:id="rId57"/>
    <p:sldId id="616" r:id="rId58"/>
    <p:sldId id="629" r:id="rId59"/>
    <p:sldId id="618" r:id="rId60"/>
    <p:sldId id="619" r:id="rId61"/>
    <p:sldId id="620" r:id="rId62"/>
    <p:sldId id="621" r:id="rId63"/>
    <p:sldId id="622" r:id="rId64"/>
    <p:sldId id="692" r:id="rId65"/>
    <p:sldId id="693" r:id="rId66"/>
    <p:sldId id="694" r:id="rId67"/>
    <p:sldId id="695" r:id="rId68"/>
    <p:sldId id="623" r:id="rId69"/>
    <p:sldId id="696" r:id="rId70"/>
    <p:sldId id="728" r:id="rId71"/>
    <p:sldId id="596" r:id="rId72"/>
    <p:sldId id="723" r:id="rId73"/>
    <p:sldId id="703" r:id="rId74"/>
    <p:sldId id="700" r:id="rId75"/>
    <p:sldId id="701" r:id="rId76"/>
    <p:sldId id="702" r:id="rId77"/>
    <p:sldId id="614" r:id="rId78"/>
    <p:sldId id="704" r:id="rId79"/>
    <p:sldId id="705" r:id="rId80"/>
    <p:sldId id="709" r:id="rId81"/>
    <p:sldId id="729" r:id="rId82"/>
    <p:sldId id="727" r:id="rId83"/>
    <p:sldId id="724" r:id="rId84"/>
    <p:sldId id="725" r:id="rId85"/>
    <p:sldId id="726" r:id="rId8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gnali" id="{02A43F02-ED53-D14C-9C2D-7A5A0C235472}">
          <p14:sldIdLst>
            <p14:sldId id="436"/>
            <p14:sldId id="516"/>
            <p14:sldId id="551"/>
            <p14:sldId id="552"/>
            <p14:sldId id="571"/>
            <p14:sldId id="529"/>
            <p14:sldId id="633"/>
            <p14:sldId id="635"/>
            <p14:sldId id="632"/>
            <p14:sldId id="636"/>
            <p14:sldId id="630"/>
            <p14:sldId id="631"/>
            <p14:sldId id="634"/>
            <p14:sldId id="639"/>
            <p14:sldId id="640"/>
            <p14:sldId id="641"/>
            <p14:sldId id="710"/>
            <p14:sldId id="711"/>
            <p14:sldId id="670"/>
            <p14:sldId id="642"/>
            <p14:sldId id="712"/>
            <p14:sldId id="713"/>
            <p14:sldId id="676"/>
            <p14:sldId id="643"/>
            <p14:sldId id="649"/>
            <p14:sldId id="576"/>
            <p14:sldId id="650"/>
            <p14:sldId id="542"/>
            <p14:sldId id="627"/>
            <p14:sldId id="651"/>
            <p14:sldId id="603"/>
            <p14:sldId id="652"/>
            <p14:sldId id="604"/>
            <p14:sldId id="674"/>
            <p14:sldId id="609"/>
            <p14:sldId id="654"/>
            <p14:sldId id="653"/>
            <p14:sldId id="655"/>
            <p14:sldId id="610"/>
            <p14:sldId id="612"/>
            <p14:sldId id="673"/>
            <p14:sldId id="617"/>
            <p14:sldId id="564"/>
            <p14:sldId id="593"/>
            <p14:sldId id="677"/>
            <p14:sldId id="679"/>
            <p14:sldId id="714"/>
            <p14:sldId id="715"/>
            <p14:sldId id="716"/>
            <p14:sldId id="717"/>
            <p14:sldId id="684"/>
            <p14:sldId id="691"/>
            <p14:sldId id="718"/>
            <p14:sldId id="719"/>
            <p14:sldId id="720"/>
            <p14:sldId id="721"/>
            <p14:sldId id="616"/>
            <p14:sldId id="629"/>
            <p14:sldId id="618"/>
            <p14:sldId id="619"/>
            <p14:sldId id="620"/>
            <p14:sldId id="621"/>
            <p14:sldId id="622"/>
            <p14:sldId id="692"/>
            <p14:sldId id="693"/>
            <p14:sldId id="694"/>
            <p14:sldId id="695"/>
            <p14:sldId id="623"/>
            <p14:sldId id="696"/>
            <p14:sldId id="728"/>
            <p14:sldId id="596"/>
            <p14:sldId id="723"/>
            <p14:sldId id="703"/>
            <p14:sldId id="700"/>
            <p14:sldId id="701"/>
            <p14:sldId id="702"/>
            <p14:sldId id="614"/>
            <p14:sldId id="704"/>
            <p14:sldId id="705"/>
            <p14:sldId id="709"/>
            <p14:sldId id="729"/>
            <p14:sldId id="727"/>
            <p14:sldId id="724"/>
            <p14:sldId id="725"/>
            <p14:sldId id="72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09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3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BB3E1-3556-B64D-8D44-78D181B77C2D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72B39-02CB-0349-B725-58A0341278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854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7216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373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0336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5126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4200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6301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1445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084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2574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08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4AC4A0-AB9A-0749-B165-8C7B31C58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E03BCAB-834F-DB4B-9332-7297EED40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513374-8B67-AD41-A163-3A1984DA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58CF64-8AC1-F74D-BC8C-CE8F703A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0ACE5D-C834-BA45-AEC2-6821EFF5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51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0A89FD-EEAE-DB4A-B8E8-75835A53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EE6496-6954-D145-8052-7F845984C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CC1721-C7F3-2440-92F0-12DE0D5EF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285211-57FA-774C-9AD0-A148EFCEE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C05AB3-B2F0-C54A-9D50-AB5B6DA3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17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712A87-38C3-C44A-B829-A23EB9AB1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0B933D-FB9C-9844-86A5-1B2F19BB8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F76073-5B3D-E041-9643-E34F0A0D4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12B4C9-B642-8D4E-B19C-A8CABA825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8B3BF8-FD69-D445-A827-15832DDB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938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280F-E9D7-B144-B28E-FA0F170B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42E18E-8EF0-C247-91CD-33E1EC3AE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E08366-94A0-4740-AAF7-CA5DEA6C2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D6B790B-D4AC-FC4C-9D14-2E632EF2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2B36647-B67D-7841-9EE2-C419C20A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17009F-B0AE-4C45-9C37-2875A01C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40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487D84-019D-804C-A87A-136C8AF1A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DC1459-4669-2847-A9D2-A3AFCE114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2FCC5F-6B4B-FA46-93CE-C09998078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D1BBBE1-8E96-984D-BAFE-A98451EBE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53ED70-313D-4E48-8BDD-939315198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B740E0A-9CD5-E844-87CA-EAEEF442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8AE52B5-6057-5F49-A0FB-BF2721752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7E59AA1-6048-664B-B63D-DA52B796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16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DEA189-DF82-CB4D-BA22-504D7B1A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EF32D4F-EE02-2549-AD8D-FBA80B0D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368B073-7F4A-C64B-A567-01083CC3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916FA2-4641-9341-81D3-D302EE5F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0248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21228C4-1C74-AE44-A7EA-5D340F3FA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FAD3648-EDFD-6642-8015-9766C5D9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8C4CC9-EB37-2946-BCA4-542CA0EE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20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B9D7D7-C46A-524A-8501-1418BC4E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F55EEA-93E7-5543-8A43-75EB70DAC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0240EC-A1EB-5440-B690-86AF91625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E29545-96A5-0F45-8C0F-8129CF92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2F3FC1-5E34-DA42-BA9A-0B45E973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06FC60-0609-384C-9D4A-5858EA7F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25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81B1B-2C37-F940-BA95-2DE33F60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4906F70-10BE-4341-A998-94D3042DC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E42744-FE22-4E4C-AB0D-C5AFBC403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6C6163-1EF4-EC46-9C15-3AF4B325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E11D30-533D-9649-92CD-109EE2D8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D15C15-353F-2E4E-9221-891293ED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94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987E72-296E-EC4A-BFA7-F1A2614E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1F213E-C8EA-5441-A4DC-DAA297DC1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A8C17A-DF7B-8842-8145-7723859D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AB0B64-A11B-6D4F-8D4C-BF86D019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6DFB72-8F66-0E43-98F6-1F46B973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885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8A89D18-8845-844C-8B29-B76B79BF7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4800C5-3DCD-E046-BB47-EC114ED2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197B45-8258-0643-8658-C2B17296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CFEB89-4DAC-8C4F-8AA5-AB038936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367E71-9BC5-2847-8FF3-AC08DDF2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772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773B74A-1104-494C-88EA-1C735A37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917CCF-81A7-6740-9BFC-FA1CC3A5E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CBC599-CD13-AA43-BEA7-B21FA4111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671EB-8FC7-B44A-B7A1-2FC4E0E1DCCE}" type="datetimeFigureOut">
              <a:rPr lang="it-IT" smtClean="0"/>
              <a:t>10/09/2021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E383A0-C953-FD4D-8580-4C53FDFC1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5CF64F-9D78-C949-97DC-D88C9193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04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8" y="2363220"/>
            <a:ext cx="10058400" cy="21315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INSERIMENTO DEI SEGNALI WEEKLY DAILY IN BASE AL RISCHIO 2% O 3 % DEL CAPITALE SPECULATIVO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52582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Bembo" panose="02020502050201020203" pitchFamily="18" charset="0"/>
              </a:rPr>
              <a:t>Grazie alla precedente lezione so calcolare il capitale destinato ad ogni segnale segnale Weekly e Daily (2% o 3% del capitale speculativo in base alla propensione al rischio personale) che rappresenta il rischio per operazione (da ora in avanti RS) espresso in EURO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17381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2F3A3A7-34B2-4C40-9B99-F3F244C11B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78294" y="224103"/>
            <a:ext cx="9311951" cy="640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7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8B04AA3-A390-4D32-AE82-46DE54310E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36342" y="329838"/>
            <a:ext cx="9649846" cy="619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7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9" y="2981861"/>
            <a:ext cx="10058400" cy="2167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INSERIMENTO DEI SEGNALI WEEKLY E DAILY IN BASE AL RISCHIO GIORNALIERO: LA QUANTITA’ DI CRYPTO AL NUMERATORE DA ACQUISTARE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04669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550263"/>
            <a:ext cx="104124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atin typeface="Bembo" panose="02020502050201020203" pitchFamily="18" charset="0"/>
              </a:rPr>
              <a:t>Quando si forma un segnale Weekly o Daily, viene comunicato su TELEGRAM in questa forma:</a:t>
            </a:r>
          </a:p>
          <a:p>
            <a:pPr algn="ctr"/>
            <a:endParaRPr lang="it-IT" sz="3000" dirty="0">
              <a:latin typeface="Bembo" panose="020205020502010202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000" dirty="0">
                <a:latin typeface="Bembo" panose="02020502050201020203" pitchFamily="18" charset="0"/>
              </a:rPr>
              <a:t>Nome della cripto da acquistare/ crypto a denominatore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000" dirty="0">
                <a:latin typeface="Bembo" panose="02020502050201020203" pitchFamily="18" charset="0"/>
              </a:rPr>
              <a:t>Target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000" dirty="0">
                <a:latin typeface="Bembo" panose="02020502050201020203" pitchFamily="18" charset="0"/>
              </a:rPr>
              <a:t>Target 2</a:t>
            </a:r>
          </a:p>
        </p:txBody>
      </p:sp>
    </p:spTree>
    <p:extLst>
      <p:ext uri="{BB962C8B-B14F-4D97-AF65-F5344CB8AC3E}">
        <p14:creationId xmlns:p14="http://schemas.microsoft.com/office/powerpoint/2010/main" val="660933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E990E252-82C3-48B1-8473-51419F53AF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52" t="10821" r="3316" b="3911"/>
          <a:stretch/>
        </p:blipFill>
        <p:spPr>
          <a:xfrm>
            <a:off x="596463" y="551961"/>
            <a:ext cx="10999072" cy="46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2413019"/>
            <a:ext cx="10412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atin typeface="Bembo" panose="02020502050201020203" pitchFamily="18" charset="0"/>
              </a:rPr>
              <a:t>Devo acquistare NEAR al prezzo che in questo momento ha rispetto a USDT, CON I LIVELLI DI TARGET</a:t>
            </a:r>
          </a:p>
        </p:txBody>
      </p:sp>
    </p:spTree>
    <p:extLst>
      <p:ext uri="{BB962C8B-B14F-4D97-AF65-F5344CB8AC3E}">
        <p14:creationId xmlns:p14="http://schemas.microsoft.com/office/powerpoint/2010/main" val="2245964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3B609D53-6627-4B3C-BC05-0F99F93F27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43" t="3468" r="6501" b="6054"/>
          <a:stretch/>
        </p:blipFill>
        <p:spPr>
          <a:xfrm>
            <a:off x="596462" y="551962"/>
            <a:ext cx="10999071" cy="461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16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2413019"/>
            <a:ext cx="10412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atin typeface="Bembo" panose="02020502050201020203" pitchFamily="18" charset="0"/>
              </a:rPr>
              <a:t>Devo acquistare ZIL al prezzo che in questo momento ha rispetto a BTC, CON I LIVELLI DI TARGET</a:t>
            </a:r>
          </a:p>
        </p:txBody>
      </p:sp>
    </p:spTree>
    <p:extLst>
      <p:ext uri="{BB962C8B-B14F-4D97-AF65-F5344CB8AC3E}">
        <p14:creationId xmlns:p14="http://schemas.microsoft.com/office/powerpoint/2010/main" val="1099359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660907"/>
            <a:ext cx="104124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atin typeface="Bembo" panose="02020502050201020203" pitchFamily="18" charset="0"/>
              </a:rPr>
              <a:t>Quando si forma un segnale Weekly o Daily, per inserirlo a mercato occorrono 2 fasi:</a:t>
            </a:r>
          </a:p>
          <a:p>
            <a:pPr algn="ctr"/>
            <a:endParaRPr lang="it-IT" sz="3000" dirty="0">
              <a:latin typeface="Bembo" panose="02020502050201020203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it-IT" sz="3000" dirty="0">
                <a:highlight>
                  <a:srgbClr val="00FFFF"/>
                </a:highlight>
                <a:latin typeface="Bembo" panose="02020502050201020203" pitchFamily="18" charset="0"/>
              </a:rPr>
              <a:t>Acquisto della Crypto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it-IT" sz="3000" dirty="0">
                <a:highlight>
                  <a:srgbClr val="00FF00"/>
                </a:highlight>
                <a:latin typeface="Bembo" panose="02020502050201020203" pitchFamily="18" charset="0"/>
              </a:rPr>
              <a:t>Inserimento dei livelli di TAKE PROFIT</a:t>
            </a:r>
          </a:p>
        </p:txBody>
      </p:sp>
    </p:spTree>
    <p:extLst>
      <p:ext uri="{BB962C8B-B14F-4D97-AF65-F5344CB8AC3E}">
        <p14:creationId xmlns:p14="http://schemas.microsoft.com/office/powerpoint/2010/main" val="2755642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8" y="1981939"/>
            <a:ext cx="10058400" cy="2894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  <a:sym typeface="Lucida Sans"/>
              </a:rPr>
              <a:t>ACQUISTO DI UNA CRYPTO CHE HA IL GRAFICO CON EUR: LA MAGGIOR PARTE DELLE CRYPTO PRINCIPALI HA IL GRAFICO IN EUR</a:t>
            </a:r>
          </a:p>
        </p:txBody>
      </p:sp>
    </p:spTree>
    <p:extLst>
      <p:ext uri="{BB962C8B-B14F-4D97-AF65-F5344CB8AC3E}">
        <p14:creationId xmlns:p14="http://schemas.microsoft.com/office/powerpoint/2010/main" val="50846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atin typeface="Bembo" panose="02020502050201020203" pitchFamily="18" charset="0"/>
              </a:rPr>
              <a:t>Quando si forma un segnale Weekly o Daily, viene comunicato su TELEGRAM e ora so calcolare il rischio per ogni segnale ( RS )</a:t>
            </a:r>
          </a:p>
          <a:p>
            <a:pPr algn="ctr"/>
            <a:endParaRPr lang="it-IT" sz="3000" dirty="0">
              <a:latin typeface="Bembo" panose="02020502050201020203" pitchFamily="18" charset="0"/>
            </a:endParaRPr>
          </a:p>
          <a:p>
            <a:pPr algn="ctr"/>
            <a:r>
              <a:rPr lang="it-IT" sz="3000" dirty="0">
                <a:latin typeface="Bembo" panose="02020502050201020203" pitchFamily="18" charset="0"/>
              </a:rPr>
              <a:t> Il mio RS è in euro mentre io devo acquistare una crypto al numeratore al prezzo che essa ha rispetto alla crypto a denominatore che non è EUR ma USDT o BTC</a:t>
            </a:r>
          </a:p>
        </p:txBody>
      </p:sp>
    </p:spTree>
    <p:extLst>
      <p:ext uri="{BB962C8B-B14F-4D97-AF65-F5344CB8AC3E}">
        <p14:creationId xmlns:p14="http://schemas.microsoft.com/office/powerpoint/2010/main" val="2499786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576137"/>
            <a:ext cx="104124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atin typeface="Bembo" panose="02020502050201020203" pitchFamily="18" charset="0"/>
              </a:rPr>
              <a:t>La prima cosa da fare quando arriva un segnale è vedere se la crypto da acquistare ha il grafico in EUR, ossia nella moneta del mio capitale.</a:t>
            </a:r>
          </a:p>
          <a:p>
            <a:pPr algn="ctr"/>
            <a:r>
              <a:rPr lang="it-IT" sz="3000" dirty="0">
                <a:latin typeface="Bembo" panose="02020502050201020203" pitchFamily="18" charset="0"/>
              </a:rPr>
              <a:t>Se la crypto da acquistare ha il grafico in EURO, si apre questo grafico sulla piattaforma e si acquista da li</a:t>
            </a:r>
          </a:p>
        </p:txBody>
      </p:sp>
    </p:spTree>
    <p:extLst>
      <p:ext uri="{BB962C8B-B14F-4D97-AF65-F5344CB8AC3E}">
        <p14:creationId xmlns:p14="http://schemas.microsoft.com/office/powerpoint/2010/main" val="2422076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396375"/>
            <a:ext cx="1041243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ESEMPIO: ARRIVA SU TELEGRAM QUESTO SEGNALE</a:t>
            </a:r>
          </a:p>
          <a:p>
            <a:pPr algn="ctr"/>
            <a:endParaRPr lang="it-IT" sz="3200" dirty="0">
              <a:latin typeface="Bembo" panose="02020502050201020203" pitchFamily="18" charset="0"/>
            </a:endParaRPr>
          </a:p>
          <a:p>
            <a:pPr algn="ctr"/>
            <a:r>
              <a:rPr lang="it-IT" sz="3200" b="1" dirty="0">
                <a:highlight>
                  <a:srgbClr val="FFFF00"/>
                </a:highlight>
                <a:latin typeface="Bembo" panose="02020502050201020203" pitchFamily="18" charset="0"/>
              </a:rPr>
              <a:t>SEGNALE DAILY SU CHZ/BTC</a:t>
            </a:r>
          </a:p>
          <a:p>
            <a:pPr algn="ctr"/>
            <a:endParaRPr lang="it-IT" sz="3200" b="1" dirty="0">
              <a:latin typeface="Bembo" panose="02020502050201020203" pitchFamily="18" charset="0"/>
            </a:endParaRPr>
          </a:p>
          <a:p>
            <a:pPr algn="ctr"/>
            <a:r>
              <a:rPr lang="it-IT" sz="3200" dirty="0">
                <a:latin typeface="Bembo" panose="02020502050201020203" pitchFamily="18" charset="0"/>
              </a:rPr>
              <a:t>In base ai calcoli, il mio RS è €50 a segnale</a:t>
            </a:r>
          </a:p>
          <a:p>
            <a:pPr algn="ctr"/>
            <a:endParaRPr lang="it-IT" sz="30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857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951354"/>
            <a:ext cx="10412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atin typeface="Bembo" panose="02020502050201020203" pitchFamily="18" charset="0"/>
              </a:rPr>
              <a:t>Devo acquistare 50 Euro di CHZ ma il segnale arriva con BTC a denominatore. La prima cosa da fare è vedere se CHZ ha il grafico con EUR a denominatore</a:t>
            </a:r>
          </a:p>
        </p:txBody>
      </p:sp>
    </p:spTree>
    <p:extLst>
      <p:ext uri="{BB962C8B-B14F-4D97-AF65-F5344CB8AC3E}">
        <p14:creationId xmlns:p14="http://schemas.microsoft.com/office/powerpoint/2010/main" val="568303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09746AA0-7A86-B947-93A7-140D4589C0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5304" y="551961"/>
            <a:ext cx="10999072" cy="4602419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35994759-04FF-F148-B085-0F67DE9EE6F5}"/>
              </a:ext>
            </a:extLst>
          </p:cNvPr>
          <p:cNvSpPr/>
          <p:nvPr/>
        </p:nvSpPr>
        <p:spPr>
          <a:xfrm>
            <a:off x="595304" y="5170510"/>
            <a:ext cx="11000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Bembo" panose="02020502050201020203" pitchFamily="18" charset="0"/>
              </a:rPr>
              <a:t>Per controllare questo, vado nella ricerca, inserisco CHZ e mi si apre il pannello dove vedo tutti i possibili grafici con CHZ. Trovo il grafico CHZEUR</a:t>
            </a:r>
          </a:p>
          <a:p>
            <a:pPr algn="ctr"/>
            <a:r>
              <a:rPr lang="it-IT" sz="2400" dirty="0">
                <a:latin typeface="Bembo" panose="02020502050201020203" pitchFamily="18" charset="0"/>
              </a:rPr>
              <a:t>A questo punto apro il grafico CHZ/EUR</a:t>
            </a:r>
          </a:p>
        </p:txBody>
      </p:sp>
    </p:spTree>
    <p:extLst>
      <p:ext uri="{BB962C8B-B14F-4D97-AF65-F5344CB8AC3E}">
        <p14:creationId xmlns:p14="http://schemas.microsoft.com/office/powerpoint/2010/main" val="3720942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540494E8-C273-4543-BA7D-C6D46667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3" y="535832"/>
            <a:ext cx="10999072" cy="4602419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E8C1FE6F-8688-E64E-A139-3E9EACE434BC}"/>
              </a:ext>
            </a:extLst>
          </p:cNvPr>
          <p:cNvSpPr/>
          <p:nvPr/>
        </p:nvSpPr>
        <p:spPr>
          <a:xfrm>
            <a:off x="595304" y="5170510"/>
            <a:ext cx="110002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Bembo" panose="02020502050201020203" pitchFamily="18" charset="0"/>
              </a:rPr>
              <a:t>Come prima, vado nella parte destra della piattaforma dove si effettuano gli ordini, </a:t>
            </a:r>
            <a:r>
              <a:rPr lang="it-IT" sz="2400" dirty="0">
                <a:highlight>
                  <a:srgbClr val="FFFF00"/>
                </a:highlight>
                <a:latin typeface="Bembo" panose="02020502050201020203" pitchFamily="18" charset="0"/>
              </a:rPr>
              <a:t>CLICCO </a:t>
            </a:r>
            <a:r>
              <a:rPr lang="it-IT" sz="2400" dirty="0">
                <a:solidFill>
                  <a:srgbClr val="00B050"/>
                </a:solidFill>
                <a:highlight>
                  <a:srgbClr val="FFFF00"/>
                </a:highlight>
                <a:latin typeface="Bembo" panose="02020502050201020203" pitchFamily="18" charset="0"/>
              </a:rPr>
              <a:t>COMPRA</a:t>
            </a:r>
            <a:r>
              <a:rPr lang="it-IT" sz="2400" dirty="0">
                <a:highlight>
                  <a:srgbClr val="FFFF00"/>
                </a:highlight>
                <a:latin typeface="Bembo" panose="02020502050201020203" pitchFamily="18" charset="0"/>
              </a:rPr>
              <a:t> </a:t>
            </a:r>
            <a:r>
              <a:rPr lang="it-IT" sz="2400" dirty="0">
                <a:highlight>
                  <a:srgbClr val="FFFF00"/>
                </a:highlight>
                <a:latin typeface="Bembo" panose="02020502050201020203" pitchFamily="18" charset="0"/>
                <a:sym typeface="Wingdings" pitchFamily="2" charset="2"/>
              </a:rPr>
              <a:t> </a:t>
            </a:r>
            <a:r>
              <a:rPr lang="it-IT" sz="2400" dirty="0">
                <a:highlight>
                  <a:srgbClr val="FFFF00"/>
                </a:highlight>
                <a:latin typeface="Bembo" panose="02020502050201020203" pitchFamily="18" charset="0"/>
              </a:rPr>
              <a:t>MERCATO </a:t>
            </a:r>
            <a:r>
              <a:rPr lang="it-IT" sz="2400" dirty="0">
                <a:latin typeface="Bembo" panose="02020502050201020203" pitchFamily="18" charset="0"/>
              </a:rPr>
              <a:t>inserisco il totale di EUR = RS e clicco </a:t>
            </a:r>
            <a:r>
              <a:rPr lang="it-IT" sz="2400" dirty="0">
                <a:solidFill>
                  <a:srgbClr val="00B050"/>
                </a:solidFill>
                <a:highlight>
                  <a:srgbClr val="FFFF00"/>
                </a:highlight>
                <a:latin typeface="Bembo" panose="02020502050201020203" pitchFamily="18" charset="0"/>
              </a:rPr>
              <a:t>COMPRA CHZ. Ho acquistato 50 EURO di CHZ</a:t>
            </a:r>
          </a:p>
          <a:p>
            <a:pPr algn="ctr"/>
            <a:endParaRPr lang="it-IT" sz="24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299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2568848"/>
            <a:ext cx="10022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highlight>
                  <a:srgbClr val="FFFF00"/>
                </a:highlight>
                <a:latin typeface="Bembo" panose="02020502050201020203" pitchFamily="18" charset="0"/>
              </a:rPr>
              <a:t>HO ACQUISTATO 50 EURO DI CHZ</a:t>
            </a:r>
          </a:p>
        </p:txBody>
      </p:sp>
    </p:spTree>
    <p:extLst>
      <p:ext uri="{BB962C8B-B14F-4D97-AF65-F5344CB8AC3E}">
        <p14:creationId xmlns:p14="http://schemas.microsoft.com/office/powerpoint/2010/main" val="3905429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396375"/>
            <a:ext cx="1041243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ESEMPIO: ARRIVA SU TELEGRAM QUESTO SEGNALE</a:t>
            </a:r>
          </a:p>
          <a:p>
            <a:pPr algn="ctr"/>
            <a:endParaRPr lang="it-IT" sz="3200" dirty="0">
              <a:latin typeface="Bembo" panose="02020502050201020203" pitchFamily="18" charset="0"/>
            </a:endParaRPr>
          </a:p>
          <a:p>
            <a:pPr algn="ctr"/>
            <a:r>
              <a:rPr lang="it-IT" sz="3200" b="1" dirty="0">
                <a:highlight>
                  <a:srgbClr val="FFFF00"/>
                </a:highlight>
                <a:latin typeface="Bembo" panose="02020502050201020203" pitchFamily="18" charset="0"/>
              </a:rPr>
              <a:t>SEGNALE DAILY SU BTC/USDT</a:t>
            </a:r>
          </a:p>
          <a:p>
            <a:pPr algn="ctr"/>
            <a:endParaRPr lang="it-IT" sz="3200" b="1" dirty="0">
              <a:latin typeface="Bembo" panose="02020502050201020203" pitchFamily="18" charset="0"/>
            </a:endParaRPr>
          </a:p>
          <a:p>
            <a:pPr algn="ctr"/>
            <a:r>
              <a:rPr lang="it-IT" sz="3200" dirty="0">
                <a:latin typeface="Bembo" panose="02020502050201020203" pitchFamily="18" charset="0"/>
              </a:rPr>
              <a:t>In base ai calcoli, il mio RS è €100 a segnale</a:t>
            </a:r>
          </a:p>
          <a:p>
            <a:pPr algn="ctr"/>
            <a:endParaRPr lang="it-IT" sz="30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095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93C63E76-DBFE-D945-BCA1-164EBF0666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3" y="551961"/>
            <a:ext cx="10999072" cy="4602419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09D223D8-C4FF-B944-A3C9-1E01D92C4B73}"/>
              </a:ext>
            </a:extLst>
          </p:cNvPr>
          <p:cNvSpPr/>
          <p:nvPr/>
        </p:nvSpPr>
        <p:spPr>
          <a:xfrm>
            <a:off x="595304" y="5170510"/>
            <a:ext cx="11000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Bembo" panose="02020502050201020203" pitchFamily="18" charset="0"/>
              </a:rPr>
              <a:t>Per controllare questo, vado nella ricerca, inserisco BTC e mi si apre il pannello dove vedo tutti i possibili grafici con BTC. Trovo il grafico BTCEUR</a:t>
            </a:r>
          </a:p>
          <a:p>
            <a:pPr algn="ctr"/>
            <a:r>
              <a:rPr lang="it-IT" sz="2400" dirty="0">
                <a:latin typeface="Bembo" panose="02020502050201020203" pitchFamily="18" charset="0"/>
              </a:rPr>
              <a:t>A questo punto apro il grafico BTC/EUR</a:t>
            </a:r>
          </a:p>
        </p:txBody>
      </p:sp>
    </p:spTree>
    <p:extLst>
      <p:ext uri="{BB962C8B-B14F-4D97-AF65-F5344CB8AC3E}">
        <p14:creationId xmlns:p14="http://schemas.microsoft.com/office/powerpoint/2010/main" val="3760645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3CEA3848-BEF8-4343-B5AD-A6AE69CC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5303" y="535832"/>
            <a:ext cx="10999071" cy="4602419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30D3A8AA-839B-2D48-9F1A-F3E492AD55C7}"/>
              </a:ext>
            </a:extLst>
          </p:cNvPr>
          <p:cNvSpPr/>
          <p:nvPr/>
        </p:nvSpPr>
        <p:spPr>
          <a:xfrm>
            <a:off x="595304" y="5170510"/>
            <a:ext cx="110002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Bembo" panose="02020502050201020203" pitchFamily="18" charset="0"/>
              </a:rPr>
              <a:t>Come prima, vado nella parte destra della piattaforma dove si effettuano gli ordini, </a:t>
            </a:r>
            <a:r>
              <a:rPr lang="it-IT" sz="2400" dirty="0">
                <a:highlight>
                  <a:srgbClr val="FFFF00"/>
                </a:highlight>
                <a:latin typeface="Bembo" panose="02020502050201020203" pitchFamily="18" charset="0"/>
              </a:rPr>
              <a:t>CLICCO </a:t>
            </a:r>
            <a:r>
              <a:rPr lang="it-IT" sz="2400" dirty="0">
                <a:solidFill>
                  <a:srgbClr val="00B050"/>
                </a:solidFill>
                <a:highlight>
                  <a:srgbClr val="FFFF00"/>
                </a:highlight>
                <a:latin typeface="Bembo" panose="02020502050201020203" pitchFamily="18" charset="0"/>
              </a:rPr>
              <a:t>COMPRA</a:t>
            </a:r>
            <a:r>
              <a:rPr lang="it-IT" sz="2400" dirty="0">
                <a:highlight>
                  <a:srgbClr val="FFFF00"/>
                </a:highlight>
                <a:latin typeface="Bembo" panose="02020502050201020203" pitchFamily="18" charset="0"/>
              </a:rPr>
              <a:t> </a:t>
            </a:r>
            <a:r>
              <a:rPr lang="it-IT" sz="2400" dirty="0">
                <a:highlight>
                  <a:srgbClr val="FFFF00"/>
                </a:highlight>
                <a:latin typeface="Bembo" panose="02020502050201020203" pitchFamily="18" charset="0"/>
                <a:sym typeface="Wingdings" pitchFamily="2" charset="2"/>
              </a:rPr>
              <a:t> </a:t>
            </a:r>
            <a:r>
              <a:rPr lang="it-IT" sz="2400" dirty="0">
                <a:highlight>
                  <a:srgbClr val="FFFF00"/>
                </a:highlight>
                <a:latin typeface="Bembo" panose="02020502050201020203" pitchFamily="18" charset="0"/>
              </a:rPr>
              <a:t>MERCATO </a:t>
            </a:r>
            <a:r>
              <a:rPr lang="it-IT" sz="2400" dirty="0">
                <a:latin typeface="Bembo" panose="02020502050201020203" pitchFamily="18" charset="0"/>
              </a:rPr>
              <a:t>inserisco il totale di EUR = RS e clicco </a:t>
            </a:r>
            <a:r>
              <a:rPr lang="it-IT" sz="2400" dirty="0">
                <a:solidFill>
                  <a:srgbClr val="00B050"/>
                </a:solidFill>
                <a:highlight>
                  <a:srgbClr val="FFFF00"/>
                </a:highlight>
                <a:latin typeface="Bembo" panose="02020502050201020203" pitchFamily="18" charset="0"/>
              </a:rPr>
              <a:t>COMPRA BTC. Ho acquistato 100 EURO di BTC</a:t>
            </a:r>
          </a:p>
          <a:p>
            <a:pPr algn="ctr"/>
            <a:endParaRPr lang="it-IT" sz="24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29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2568848"/>
            <a:ext cx="10022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highlight>
                  <a:srgbClr val="FFFF00"/>
                </a:highlight>
                <a:latin typeface="Bembo" panose="02020502050201020203" pitchFamily="18" charset="0"/>
              </a:rPr>
              <a:t>HO ACQUISTATO 100 EURO DI BTC</a:t>
            </a:r>
          </a:p>
        </p:txBody>
      </p:sp>
    </p:spTree>
    <p:extLst>
      <p:ext uri="{BB962C8B-B14F-4D97-AF65-F5344CB8AC3E}">
        <p14:creationId xmlns:p14="http://schemas.microsoft.com/office/powerpoint/2010/main" val="2745003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891740"/>
            <a:ext cx="10412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atin typeface="Bembo" panose="02020502050201020203" pitchFamily="18" charset="0"/>
              </a:rPr>
              <a:t>Ricordo che le </a:t>
            </a:r>
            <a:r>
              <a:rPr lang="it-IT" sz="3000" dirty="0" err="1">
                <a:latin typeface="Bembo" panose="02020502050201020203" pitchFamily="18" charset="0"/>
              </a:rPr>
              <a:t>crypto</a:t>
            </a:r>
            <a:r>
              <a:rPr lang="it-IT" sz="3000" dirty="0">
                <a:latin typeface="Bembo" panose="02020502050201020203" pitchFamily="18" charset="0"/>
              </a:rPr>
              <a:t> principali hanno il grafico in EURO. Quindi possono essere acquistate dal grafico in euro. I livelli di TAKE PROFIT, che vedremo in seguito, verranno inseriti nel grafico dove si è formato il segnale ossia nel grafico con USDT o BTC</a:t>
            </a:r>
          </a:p>
        </p:txBody>
      </p:sp>
    </p:spTree>
    <p:extLst>
      <p:ext uri="{BB962C8B-B14F-4D97-AF65-F5344CB8AC3E}">
        <p14:creationId xmlns:p14="http://schemas.microsoft.com/office/powerpoint/2010/main" val="4027484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800" y="2576877"/>
            <a:ext cx="10058400" cy="17042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  <a:sym typeface="Lucida Sans"/>
              </a:rPr>
              <a:t>ACQUISTO DI UNA CRYPTO CHE NON HA IL GRAFICO CON EUR</a:t>
            </a:r>
          </a:p>
        </p:txBody>
      </p:sp>
    </p:spTree>
    <p:extLst>
      <p:ext uri="{BB962C8B-B14F-4D97-AF65-F5344CB8AC3E}">
        <p14:creationId xmlns:p14="http://schemas.microsoft.com/office/powerpoint/2010/main" val="21775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2076406"/>
            <a:ext cx="10412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In certi casi però, potrebbe succedere che ci sia un segnale su una CRYPTO che non ha il grafico in EUR ma solo in USDT o BTC</a:t>
            </a:r>
          </a:p>
        </p:txBody>
      </p:sp>
    </p:spTree>
    <p:extLst>
      <p:ext uri="{BB962C8B-B14F-4D97-AF65-F5344CB8AC3E}">
        <p14:creationId xmlns:p14="http://schemas.microsoft.com/office/powerpoint/2010/main" val="1981058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1687489"/>
            <a:ext cx="100223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Ad esempio, se si forma un segnale </a:t>
            </a:r>
            <a:r>
              <a:rPr lang="it-IT" sz="3200" dirty="0">
                <a:solidFill>
                  <a:srgbClr val="00B050"/>
                </a:solidFill>
                <a:latin typeface="Bembo" panose="02020502050201020203" pitchFamily="18" charset="0"/>
              </a:rPr>
              <a:t>BUY</a:t>
            </a:r>
            <a:r>
              <a:rPr lang="it-IT" sz="3200" dirty="0">
                <a:latin typeface="Bembo" panose="02020502050201020203" pitchFamily="18" charset="0"/>
              </a:rPr>
              <a:t> su una crypto che si può acquistare solo con BTC o USDT (non esiste il grafico in EUR) e io ho solo EUR, dovrò fare alcuni passaggi che mostrerò di seguito</a:t>
            </a:r>
          </a:p>
        </p:txBody>
      </p:sp>
    </p:spTree>
    <p:extLst>
      <p:ext uri="{BB962C8B-B14F-4D97-AF65-F5344CB8AC3E}">
        <p14:creationId xmlns:p14="http://schemas.microsoft.com/office/powerpoint/2010/main" val="19356786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ESEMPIO</a:t>
            </a:r>
          </a:p>
          <a:p>
            <a:pPr algn="ctr"/>
            <a:endParaRPr lang="it-IT" sz="4000" dirty="0">
              <a:latin typeface="Bembo" panose="02020502050201020203" pitchFamily="18" charset="0"/>
            </a:endParaRPr>
          </a:p>
          <a:p>
            <a:pPr algn="ctr"/>
            <a:r>
              <a:rPr lang="it-IT" sz="4000" b="1" dirty="0">
                <a:latin typeface="Bembo" panose="02020502050201020203" pitchFamily="18" charset="0"/>
              </a:rPr>
              <a:t>SEGNALE DAILY SU BCD/BTC</a:t>
            </a:r>
          </a:p>
          <a:p>
            <a:pPr algn="ctr"/>
            <a:endParaRPr lang="it-IT" sz="4000" b="1" dirty="0">
              <a:latin typeface="Bembo" panose="02020502050201020203" pitchFamily="18" charset="0"/>
            </a:endParaRP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In base ai calcoli, il mio RS è €100 a segnale</a:t>
            </a:r>
          </a:p>
        </p:txBody>
      </p:sp>
    </p:spTree>
    <p:extLst>
      <p:ext uri="{BB962C8B-B14F-4D97-AF65-F5344CB8AC3E}">
        <p14:creationId xmlns:p14="http://schemas.microsoft.com/office/powerpoint/2010/main" val="3885265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2076406"/>
            <a:ext cx="10022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BCD si può acquistare solo in BTC (non esiste il grafico in EUR) e io ho solo EUR: quindi dovrò fare alcuni passaggi che mostrerò di seguito</a:t>
            </a:r>
          </a:p>
        </p:txBody>
      </p:sp>
    </p:spTree>
    <p:extLst>
      <p:ext uri="{BB962C8B-B14F-4D97-AF65-F5344CB8AC3E}">
        <p14:creationId xmlns:p14="http://schemas.microsoft.com/office/powerpoint/2010/main" val="3092620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2076406"/>
            <a:ext cx="10022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Per prima cosa dovrò acquistare l’ equivalente del RS pari a 100 EURO di BTC. Per far questo vado sul grafico BTCEUR e acquisto €100 di BTC </a:t>
            </a:r>
          </a:p>
        </p:txBody>
      </p:sp>
    </p:spTree>
    <p:extLst>
      <p:ext uri="{BB962C8B-B14F-4D97-AF65-F5344CB8AC3E}">
        <p14:creationId xmlns:p14="http://schemas.microsoft.com/office/powerpoint/2010/main" val="36081037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CE42911A-46E5-5C46-BAF2-DABDB204F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7329" y="551962"/>
            <a:ext cx="10895783" cy="461854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C9DF4E2-9307-EA4A-AD66-84C57DDE9740}"/>
              </a:ext>
            </a:extLst>
          </p:cNvPr>
          <p:cNvSpPr/>
          <p:nvPr/>
        </p:nvSpPr>
        <p:spPr>
          <a:xfrm>
            <a:off x="595305" y="5439444"/>
            <a:ext cx="11000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Apro il grafico BTC/EUR, nella parte destra clicco </a:t>
            </a:r>
            <a:r>
              <a:rPr lang="it-IT" dirty="0">
                <a:solidFill>
                  <a:srgbClr val="00B050"/>
                </a:solidFill>
                <a:latin typeface="Bembo" panose="02020502050201020203" pitchFamily="18" charset="0"/>
              </a:rPr>
              <a:t>COMPRA</a:t>
            </a:r>
            <a:r>
              <a:rPr lang="it-IT" dirty="0">
                <a:latin typeface="Bembo" panose="02020502050201020203" pitchFamily="18" charset="0"/>
              </a:rPr>
              <a:t>, MERCATO e inserisco nel totale 100.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Quindi clicco su </a:t>
            </a:r>
            <a:r>
              <a:rPr lang="it-IT" dirty="0">
                <a:solidFill>
                  <a:srgbClr val="00B050"/>
                </a:solidFill>
                <a:latin typeface="Bembo" panose="02020502050201020203" pitchFamily="18" charset="0"/>
              </a:rPr>
              <a:t>COMPRA BTC</a:t>
            </a:r>
            <a:r>
              <a:rPr lang="it-IT" dirty="0">
                <a:latin typeface="Bembo" panose="02020502050201020203" pitchFamily="18" charset="0"/>
              </a:rPr>
              <a:t> e ho comprato €100 di BTC che restano nel mio portafoglio </a:t>
            </a:r>
          </a:p>
        </p:txBody>
      </p:sp>
    </p:spTree>
    <p:extLst>
      <p:ext uri="{BB962C8B-B14F-4D97-AF65-F5344CB8AC3E}">
        <p14:creationId xmlns:p14="http://schemas.microsoft.com/office/powerpoint/2010/main" val="2159376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CE42911A-46E5-5C46-BAF2-DABDB204F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3" y="551962"/>
            <a:ext cx="10999073" cy="461854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C9DF4E2-9307-EA4A-AD66-84C57DDE9740}"/>
              </a:ext>
            </a:extLst>
          </p:cNvPr>
          <p:cNvSpPr/>
          <p:nvPr/>
        </p:nvSpPr>
        <p:spPr>
          <a:xfrm>
            <a:off x="595305" y="5162444"/>
            <a:ext cx="11000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Poi apro il grafico BCD/BTC 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Nella piattaforma, dove ci sono le frecce bianche, c’è il valore di un BCD in €, che in questo caso è €2,85 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Quindi divido RS ( 100 ) per 2,85 = quantità di BCD acquistabili con RS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100:2,85 = </a:t>
            </a:r>
            <a: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  <a:t>posso acquistare 35 BCD </a:t>
            </a:r>
          </a:p>
        </p:txBody>
      </p:sp>
    </p:spTree>
    <p:extLst>
      <p:ext uri="{BB962C8B-B14F-4D97-AF65-F5344CB8AC3E}">
        <p14:creationId xmlns:p14="http://schemas.microsoft.com/office/powerpoint/2010/main" val="121965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9C9DF4E2-9307-EA4A-AD66-84C57DDE9740}"/>
              </a:ext>
            </a:extLst>
          </p:cNvPr>
          <p:cNvSpPr/>
          <p:nvPr/>
        </p:nvSpPr>
        <p:spPr>
          <a:xfrm>
            <a:off x="595305" y="5162444"/>
            <a:ext cx="11000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A questo punto vado nella parte destra della piattaforma dove si effettuano gli ordini. </a:t>
            </a:r>
          </a:p>
          <a:p>
            <a:pPr algn="ctr"/>
            <a: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  <a:t>CLICCO </a:t>
            </a:r>
            <a:r>
              <a:rPr lang="it-IT" dirty="0">
                <a:solidFill>
                  <a:srgbClr val="00B050"/>
                </a:solidFill>
                <a:highlight>
                  <a:srgbClr val="FFFF00"/>
                </a:highlight>
                <a:latin typeface="Bembo" panose="02020502050201020203" pitchFamily="18" charset="0"/>
              </a:rPr>
              <a:t>COMPRA </a:t>
            </a:r>
            <a:r>
              <a:rPr lang="it-IT" dirty="0">
                <a:solidFill>
                  <a:srgbClr val="00B050"/>
                </a:solidFill>
                <a:highlight>
                  <a:srgbClr val="FFFF00"/>
                </a:highlight>
                <a:latin typeface="Bembo" panose="02020502050201020203" pitchFamily="18" charset="0"/>
                <a:sym typeface="Wingdings" pitchFamily="2" charset="2"/>
              </a:rPr>
              <a:t></a:t>
            </a:r>
            <a: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  <a:t>MERCATO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Inserisco dove c’è la freccia la quantità di BCD che posso acquistare pari al RS, e clicco </a:t>
            </a:r>
            <a:r>
              <a:rPr lang="it-IT" dirty="0">
                <a:solidFill>
                  <a:srgbClr val="00B050"/>
                </a:solidFill>
                <a:highlight>
                  <a:srgbClr val="FFFF00"/>
                </a:highlight>
                <a:latin typeface="Bembo" panose="02020502050201020203" pitchFamily="18" charset="0"/>
              </a:rPr>
              <a:t>COMPRA BCD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Sono entrato a mercato: in seguito parleremo dei livelli di </a:t>
            </a:r>
            <a:r>
              <a:rPr lang="it-IT" dirty="0">
                <a:solidFill>
                  <a:srgbClr val="00B050"/>
                </a:solidFill>
                <a:latin typeface="Bembo" panose="02020502050201020203" pitchFamily="18" charset="0"/>
              </a:rPr>
              <a:t>take profit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7B316E2-E48D-084A-8A63-54E8119A48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5305" y="551963"/>
            <a:ext cx="10999072" cy="460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56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2568848"/>
            <a:ext cx="10022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highlight>
                  <a:srgbClr val="FFFF00"/>
                </a:highlight>
                <a:latin typeface="Bembo" panose="02020502050201020203" pitchFamily="18" charset="0"/>
              </a:rPr>
              <a:t>HO ACQUISTATO €100 DI BCD</a:t>
            </a:r>
          </a:p>
        </p:txBody>
      </p:sp>
    </p:spTree>
    <p:extLst>
      <p:ext uri="{BB962C8B-B14F-4D97-AF65-F5344CB8AC3E}">
        <p14:creationId xmlns:p14="http://schemas.microsoft.com/office/powerpoint/2010/main" val="17663535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583963"/>
            <a:ext cx="10412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ESEMPIO</a:t>
            </a:r>
          </a:p>
          <a:p>
            <a:pPr algn="ctr"/>
            <a:endParaRPr lang="it-IT" sz="4000" dirty="0">
              <a:latin typeface="Bembo" panose="02020502050201020203" pitchFamily="18" charset="0"/>
            </a:endParaRPr>
          </a:p>
          <a:p>
            <a:pPr algn="ctr"/>
            <a:r>
              <a:rPr lang="it-IT" sz="4000" b="1" dirty="0">
                <a:latin typeface="Bembo" panose="02020502050201020203" pitchFamily="18" charset="0"/>
              </a:rPr>
              <a:t>SEGNALE DAILY SU SUN/USDT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In base ai calcoli, il mio RS è €400 a segnale</a:t>
            </a:r>
          </a:p>
        </p:txBody>
      </p:sp>
    </p:spTree>
    <p:extLst>
      <p:ext uri="{BB962C8B-B14F-4D97-AF65-F5344CB8AC3E}">
        <p14:creationId xmlns:p14="http://schemas.microsoft.com/office/powerpoint/2010/main" val="37456897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1976247"/>
            <a:ext cx="10022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SUN si può acquistare solo in USDT o BTC ( non esiste il grafico in EUR) e io ho solo EUR: quindi dovrò fare alcuni passaggi che mostrerò di seguito utilizzando USDT</a:t>
            </a:r>
          </a:p>
        </p:txBody>
      </p:sp>
    </p:spTree>
    <p:extLst>
      <p:ext uri="{BB962C8B-B14F-4D97-AF65-F5344CB8AC3E}">
        <p14:creationId xmlns:p14="http://schemas.microsoft.com/office/powerpoint/2010/main" val="17261254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2076406"/>
            <a:ext cx="10022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Per prima cosa dovrò vendere l’equivalente del RS pari a €400 in USDT. Per far questo vado sul grafico EURUSDT e vendo €400 in USDT</a:t>
            </a:r>
          </a:p>
        </p:txBody>
      </p:sp>
    </p:spTree>
    <p:extLst>
      <p:ext uri="{BB962C8B-B14F-4D97-AF65-F5344CB8AC3E}">
        <p14:creationId xmlns:p14="http://schemas.microsoft.com/office/powerpoint/2010/main" val="3787581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CE42911A-46E5-5C46-BAF2-DABDB204F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5305" y="551962"/>
            <a:ext cx="10999072" cy="461854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C9DF4E2-9307-EA4A-AD66-84C57DDE9740}"/>
              </a:ext>
            </a:extLst>
          </p:cNvPr>
          <p:cNvSpPr/>
          <p:nvPr/>
        </p:nvSpPr>
        <p:spPr>
          <a:xfrm>
            <a:off x="595305" y="5439442"/>
            <a:ext cx="11000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Apro il grafico EUR/USDT, nella parte destra clicco </a:t>
            </a:r>
            <a:r>
              <a:rPr lang="it-IT" dirty="0">
                <a:solidFill>
                  <a:srgbClr val="FF0000"/>
                </a:solidFill>
                <a:latin typeface="Bembo" panose="02020502050201020203" pitchFamily="18" charset="0"/>
              </a:rPr>
              <a:t>VENDI</a:t>
            </a:r>
            <a:r>
              <a:rPr lang="it-IT" dirty="0">
                <a:latin typeface="Bembo" panose="02020502050201020203" pitchFamily="18" charset="0"/>
              </a:rPr>
              <a:t>, MERCATO e inserisco nella </a:t>
            </a:r>
            <a:r>
              <a:rPr lang="it-IT" b="1" dirty="0">
                <a:latin typeface="Bembo" panose="02020502050201020203" pitchFamily="18" charset="0"/>
              </a:rPr>
              <a:t>quantità</a:t>
            </a:r>
            <a:r>
              <a:rPr lang="it-IT" dirty="0">
                <a:latin typeface="Bembo" panose="02020502050201020203" pitchFamily="18" charset="0"/>
              </a:rPr>
              <a:t> 400.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Quindi clicco su </a:t>
            </a:r>
            <a:r>
              <a:rPr lang="it-IT" dirty="0">
                <a:solidFill>
                  <a:srgbClr val="FF0000"/>
                </a:solidFill>
                <a:latin typeface="Bembo" panose="02020502050201020203" pitchFamily="18" charset="0"/>
              </a:rPr>
              <a:t>VENDI EUR </a:t>
            </a:r>
            <a:r>
              <a:rPr lang="it-IT" dirty="0">
                <a:latin typeface="Bembo" panose="02020502050201020203" pitchFamily="18" charset="0"/>
              </a:rPr>
              <a:t>e ho venduto €400 in USDT che restano nel mio portafoglio </a:t>
            </a:r>
          </a:p>
        </p:txBody>
      </p:sp>
    </p:spTree>
    <p:extLst>
      <p:ext uri="{BB962C8B-B14F-4D97-AF65-F5344CB8AC3E}">
        <p14:creationId xmlns:p14="http://schemas.microsoft.com/office/powerpoint/2010/main" val="840339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9C9DF4E2-9307-EA4A-AD66-84C57DDE9740}"/>
              </a:ext>
            </a:extLst>
          </p:cNvPr>
          <p:cNvSpPr/>
          <p:nvPr/>
        </p:nvSpPr>
        <p:spPr>
          <a:xfrm>
            <a:off x="594143" y="5406452"/>
            <a:ext cx="110002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latin typeface="Bembo" panose="02020502050201020203" pitchFamily="18" charset="0"/>
              </a:rPr>
              <a:t>SUN può essere acquistata in BTC o USDT, ma non in EURO. </a:t>
            </a:r>
          </a:p>
          <a:p>
            <a:pPr algn="ctr"/>
            <a:r>
              <a:rPr lang="it-IT" sz="2800" dirty="0">
                <a:latin typeface="Bembo" panose="02020502050201020203" pitchFamily="18" charset="0"/>
              </a:rPr>
              <a:t>Quindi apro il grafico SUN/USDT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F9B972A-7481-BA4C-A235-0074F9B04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4"/>
          <a:stretch/>
        </p:blipFill>
        <p:spPr>
          <a:xfrm>
            <a:off x="595302" y="551962"/>
            <a:ext cx="10999072" cy="46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58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9C9DF4E2-9307-EA4A-AD66-84C57DDE9740}"/>
              </a:ext>
            </a:extLst>
          </p:cNvPr>
          <p:cNvSpPr/>
          <p:nvPr/>
        </p:nvSpPr>
        <p:spPr>
          <a:xfrm>
            <a:off x="594143" y="5268980"/>
            <a:ext cx="110002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Nella piattaforma (cerchiato bianco) c’è il valore di un SUN in EURO che in questo caso è €35,70. 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Quindi divido RS (€400) per 35,70 = quantità di SUN acquistabili con RS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400 : 35,7 = posso acquistare 11,36 SUN e inserisco questa quantità dove c è la freccia bianca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F692B59-FC11-6B49-9A52-FCED52E57E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4142" y="551962"/>
            <a:ext cx="11000231" cy="4619036"/>
          </a:xfrm>
          <a:prstGeom prst="rect">
            <a:avLst/>
          </a:prstGeom>
        </p:spPr>
      </p:pic>
      <p:sp>
        <p:nvSpPr>
          <p:cNvPr id="5" name="Anello 4">
            <a:extLst>
              <a:ext uri="{FF2B5EF4-FFF2-40B4-BE49-F238E27FC236}">
                <a16:creationId xmlns:a16="http://schemas.microsoft.com/office/drawing/2014/main" id="{E703814B-37F3-5744-9179-9067B8A0F8DE}"/>
              </a:ext>
            </a:extLst>
          </p:cNvPr>
          <p:cNvSpPr/>
          <p:nvPr/>
        </p:nvSpPr>
        <p:spPr>
          <a:xfrm>
            <a:off x="1973179" y="1130968"/>
            <a:ext cx="890337" cy="360948"/>
          </a:xfrm>
          <a:prstGeom prst="don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2615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084846" y="2568848"/>
            <a:ext cx="10022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highlight>
                  <a:srgbClr val="FFFF00"/>
                </a:highlight>
                <a:latin typeface="Bembo" panose="02020502050201020203" pitchFamily="18" charset="0"/>
              </a:rPr>
              <a:t>HO ACQUISTATO €200 DI SUN</a:t>
            </a:r>
          </a:p>
        </p:txBody>
      </p:sp>
    </p:spTree>
    <p:extLst>
      <p:ext uri="{BB962C8B-B14F-4D97-AF65-F5344CB8AC3E}">
        <p14:creationId xmlns:p14="http://schemas.microsoft.com/office/powerpoint/2010/main" val="23874264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9" y="2324608"/>
            <a:ext cx="10058400" cy="2208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7200" b="1" dirty="0">
                <a:solidFill>
                  <a:srgbClr val="FFFFFF"/>
                </a:solidFill>
                <a:latin typeface="+mn-lt"/>
                <a:sym typeface="Lucida Sans"/>
              </a:rPr>
              <a:t>INSERIMENTO DEI LIVELLI DI  TAKE PROFIT</a:t>
            </a:r>
            <a:endParaRPr lang="it-IT" sz="7200" b="1" kern="1200" dirty="0">
              <a:solidFill>
                <a:srgbClr val="FFFFFF"/>
              </a:solidFill>
              <a:latin typeface="+mn-lt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56357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203" y="1891740"/>
            <a:ext cx="104135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Dopo aver inserito il segnale a mercato come illustrato nelle slide precedenti, andiamo ad inserire i livelli di </a:t>
            </a:r>
            <a:r>
              <a:rPr lang="it-IT" sz="4000" dirty="0">
                <a:solidFill>
                  <a:srgbClr val="00B050"/>
                </a:solidFill>
                <a:latin typeface="Bembo" panose="02020502050201020203" pitchFamily="18" charset="0"/>
              </a:rPr>
              <a:t>TAKE PROFIT che sono 2</a:t>
            </a:r>
            <a:endParaRPr lang="it-IT" sz="4000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374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891740"/>
            <a:ext cx="10412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ricevi un segnale via TELEGRAM, ci sono già i 2 livelli di </a:t>
            </a:r>
            <a:r>
              <a:rPr lang="it-IT" sz="4000" dirty="0">
                <a:solidFill>
                  <a:srgbClr val="00B050"/>
                </a:solidFill>
                <a:latin typeface="Bembo" panose="02020502050201020203" pitchFamily="18" charset="0"/>
              </a:rPr>
              <a:t>TAKE PROFIT</a:t>
            </a:r>
            <a:r>
              <a:rPr lang="it-IT" sz="4000" dirty="0">
                <a:latin typeface="Bembo" panose="02020502050201020203" pitchFamily="18" charset="0"/>
              </a:rPr>
              <a:t> inseriti nel messaggio e devi inserirli nella piattaforma sul grafico dove si è verificato il segnale </a:t>
            </a:r>
          </a:p>
        </p:txBody>
      </p:sp>
    </p:spTree>
    <p:extLst>
      <p:ext uri="{BB962C8B-B14F-4D97-AF65-F5344CB8AC3E}">
        <p14:creationId xmlns:p14="http://schemas.microsoft.com/office/powerpoint/2010/main" val="9177507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2D4B06-8B1D-7340-9E35-2398C710F436}"/>
              </a:ext>
            </a:extLst>
          </p:cNvPr>
          <p:cNvSpPr txBox="1"/>
          <p:nvPr/>
        </p:nvSpPr>
        <p:spPr>
          <a:xfrm>
            <a:off x="596464" y="5537805"/>
            <a:ext cx="10443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Il segnale arriva senza </a:t>
            </a:r>
            <a:r>
              <a:rPr lang="it-IT" sz="3200" dirty="0">
                <a:solidFill>
                  <a:srgbClr val="FF0000"/>
                </a:solidFill>
              </a:rPr>
              <a:t>stop </a:t>
            </a:r>
            <a:r>
              <a:rPr lang="it-IT" sz="3200" dirty="0" err="1">
                <a:solidFill>
                  <a:srgbClr val="FF0000"/>
                </a:solidFill>
              </a:rPr>
              <a:t>loss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/>
              <a:t>e 2 </a:t>
            </a:r>
            <a:r>
              <a:rPr lang="it-IT" sz="3200" dirty="0">
                <a:solidFill>
                  <a:srgbClr val="00B050"/>
                </a:solidFill>
              </a:rPr>
              <a:t>take profit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B199855-B8DF-9442-B8CD-7588BF7EE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2" t="5946" r="10665" b="6405"/>
          <a:stretch/>
        </p:blipFill>
        <p:spPr>
          <a:xfrm>
            <a:off x="1136430" y="1069300"/>
            <a:ext cx="9919137" cy="334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948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BF692B59-FC11-6B49-9A52-FCED52E57E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6804" y="564986"/>
            <a:ext cx="11158390" cy="458965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32C0999E-8620-9D4C-BF15-8EB77CED5E2B}"/>
              </a:ext>
            </a:extLst>
          </p:cNvPr>
          <p:cNvSpPr txBox="1"/>
          <p:nvPr/>
        </p:nvSpPr>
        <p:spPr>
          <a:xfrm>
            <a:off x="889783" y="5293008"/>
            <a:ext cx="10412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Abbiamo già acquistato la crypto come visto prima ed ora mettiamo i livelli di take profit.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Ricordo che abbiamo acquistato 163 AUDIO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Divido per 2 questa quantità: 81 e 82</a:t>
            </a:r>
          </a:p>
        </p:txBody>
      </p:sp>
    </p:spTree>
    <p:extLst>
      <p:ext uri="{BB962C8B-B14F-4D97-AF65-F5344CB8AC3E}">
        <p14:creationId xmlns:p14="http://schemas.microsoft.com/office/powerpoint/2010/main" val="3477679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95EB7011-FE57-F549-A0BE-4761C35E9B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3" y="551962"/>
            <a:ext cx="10999072" cy="461854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E914485-E652-254E-8582-0AF1D86D7561}"/>
              </a:ext>
            </a:extLst>
          </p:cNvPr>
          <p:cNvSpPr txBox="1"/>
          <p:nvPr/>
        </p:nvSpPr>
        <p:spPr>
          <a:xfrm>
            <a:off x="874294" y="5559664"/>
            <a:ext cx="10443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Per inserire solo il take profit, si clicca su </a:t>
            </a:r>
            <a:r>
              <a:rPr lang="it-IT" sz="3200" dirty="0">
                <a:solidFill>
                  <a:srgbClr val="FF0000"/>
                </a:solidFill>
              </a:rPr>
              <a:t>VENDI </a:t>
            </a:r>
            <a:r>
              <a:rPr lang="it-IT" sz="32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it-IT" sz="3200" dirty="0">
                <a:sym typeface="Wingdings" pitchFamily="2" charset="2"/>
              </a:rPr>
              <a:t>Limite</a:t>
            </a:r>
          </a:p>
        </p:txBody>
      </p:sp>
    </p:spTree>
    <p:extLst>
      <p:ext uri="{BB962C8B-B14F-4D97-AF65-F5344CB8AC3E}">
        <p14:creationId xmlns:p14="http://schemas.microsoft.com/office/powerpoint/2010/main" val="42531846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9346602C-6B73-674B-9DD2-80C86AA0E5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015" t="-461" r="-1020" b="461"/>
          <a:stretch/>
        </p:blipFill>
        <p:spPr>
          <a:xfrm>
            <a:off x="524955" y="503291"/>
            <a:ext cx="3128957" cy="461854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E6FEE84-CC78-DA46-8D60-5022660BECE7}"/>
              </a:ext>
            </a:extLst>
          </p:cNvPr>
          <p:cNvSpPr txBox="1"/>
          <p:nvPr/>
        </p:nvSpPr>
        <p:spPr>
          <a:xfrm>
            <a:off x="3848601" y="1803414"/>
            <a:ext cx="4822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Inseriamo il livello del primo take profit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F444D80-B062-6848-926E-8C260B04450A}"/>
              </a:ext>
            </a:extLst>
          </p:cNvPr>
          <p:cNvSpPr/>
          <p:nvPr/>
        </p:nvSpPr>
        <p:spPr>
          <a:xfrm>
            <a:off x="3962832" y="2206293"/>
            <a:ext cx="26400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Metà della quantità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4FB5A6F-3282-1945-AD6B-480EC4ED0BF4}"/>
              </a:ext>
            </a:extLst>
          </p:cNvPr>
          <p:cNvSpPr txBox="1"/>
          <p:nvPr/>
        </p:nvSpPr>
        <p:spPr>
          <a:xfrm>
            <a:off x="3962832" y="4205427"/>
            <a:ext cx="4872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Clicchiamo su </a:t>
            </a:r>
            <a:r>
              <a:rPr lang="it-IT" sz="2000" dirty="0">
                <a:solidFill>
                  <a:srgbClr val="FF0000"/>
                </a:solidFill>
              </a:rPr>
              <a:t>VENDI AUDIO</a:t>
            </a:r>
          </a:p>
        </p:txBody>
      </p:sp>
    </p:spTree>
    <p:extLst>
      <p:ext uri="{BB962C8B-B14F-4D97-AF65-F5344CB8AC3E}">
        <p14:creationId xmlns:p14="http://schemas.microsoft.com/office/powerpoint/2010/main" val="42580321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3F771770-43DE-924B-B5FC-759F618CF2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3" y="551962"/>
            <a:ext cx="2918262" cy="4618547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EA2C714-8753-E946-A85F-23FE77F72110}"/>
              </a:ext>
            </a:extLst>
          </p:cNvPr>
          <p:cNvSpPr txBox="1"/>
          <p:nvPr/>
        </p:nvSpPr>
        <p:spPr>
          <a:xfrm>
            <a:off x="3549670" y="1588321"/>
            <a:ext cx="509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Inseriamo il livello del secondo take profit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50B1ECC-2050-F140-B024-2A5DC1B8F670}"/>
              </a:ext>
            </a:extLst>
          </p:cNvPr>
          <p:cNvSpPr/>
          <p:nvPr/>
        </p:nvSpPr>
        <p:spPr>
          <a:xfrm>
            <a:off x="3659606" y="1988431"/>
            <a:ext cx="28975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La quantità rimanente 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DFCF75A-64BC-084C-A2FE-F8ABEEFCF4DB}"/>
              </a:ext>
            </a:extLst>
          </p:cNvPr>
          <p:cNvSpPr txBox="1"/>
          <p:nvPr/>
        </p:nvSpPr>
        <p:spPr>
          <a:xfrm>
            <a:off x="3659606" y="3991163"/>
            <a:ext cx="4872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Clicchiamo su </a:t>
            </a:r>
            <a:r>
              <a:rPr lang="it-IT" sz="2000" dirty="0">
                <a:solidFill>
                  <a:srgbClr val="FF0000"/>
                </a:solidFill>
              </a:rPr>
              <a:t>VENDI AUDIO</a:t>
            </a:r>
          </a:p>
        </p:txBody>
      </p:sp>
    </p:spTree>
    <p:extLst>
      <p:ext uri="{BB962C8B-B14F-4D97-AF65-F5344CB8AC3E}">
        <p14:creationId xmlns:p14="http://schemas.microsoft.com/office/powerpoint/2010/main" val="11766980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id="{F5AD18AA-C8B4-BF4F-946E-B00706CF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3" y="551962"/>
            <a:ext cx="10999072" cy="4618548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5884BB9-8511-8644-8964-603617BB8504}"/>
              </a:ext>
            </a:extLst>
          </p:cNvPr>
          <p:cNvSpPr txBox="1"/>
          <p:nvPr/>
        </p:nvSpPr>
        <p:spPr>
          <a:xfrm>
            <a:off x="721895" y="5462337"/>
            <a:ext cx="10768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Una volta inseriti i due ordini, possiamo osservare i livelli sul grafico, con una conferma della corretta esecuzione dell’ordine di vendita a limite in basso a destra. </a:t>
            </a:r>
          </a:p>
        </p:txBody>
      </p:sp>
    </p:spTree>
    <p:extLst>
      <p:ext uri="{BB962C8B-B14F-4D97-AF65-F5344CB8AC3E}">
        <p14:creationId xmlns:p14="http://schemas.microsoft.com/office/powerpoint/2010/main" val="17760950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2D4B06-8B1D-7340-9E35-2398C710F436}"/>
              </a:ext>
            </a:extLst>
          </p:cNvPr>
          <p:cNvSpPr txBox="1"/>
          <p:nvPr/>
        </p:nvSpPr>
        <p:spPr>
          <a:xfrm>
            <a:off x="596464" y="5537805"/>
            <a:ext cx="10443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Il segnale arriva senza </a:t>
            </a:r>
            <a:r>
              <a:rPr lang="it-IT" sz="3200" dirty="0">
                <a:solidFill>
                  <a:srgbClr val="FF0000"/>
                </a:solidFill>
              </a:rPr>
              <a:t>stop </a:t>
            </a:r>
            <a:r>
              <a:rPr lang="it-IT" sz="3200" dirty="0" err="1">
                <a:solidFill>
                  <a:srgbClr val="FF0000"/>
                </a:solidFill>
              </a:rPr>
              <a:t>loss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/>
              <a:t>e 2 </a:t>
            </a:r>
            <a:r>
              <a:rPr lang="it-IT" sz="3200" dirty="0">
                <a:solidFill>
                  <a:srgbClr val="00B050"/>
                </a:solidFill>
              </a:rPr>
              <a:t>take profit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B199855-B8DF-9442-B8CD-7588BF7EE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4" r="10295" b="10549"/>
          <a:stretch/>
        </p:blipFill>
        <p:spPr>
          <a:xfrm>
            <a:off x="2746356" y="1400027"/>
            <a:ext cx="6143625" cy="292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773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BF692B59-FC11-6B49-9A52-FCED52E57E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5305" y="562466"/>
            <a:ext cx="11000231" cy="460804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A5ED1355-FA39-A94B-8383-4DE92435C21A}"/>
              </a:ext>
            </a:extLst>
          </p:cNvPr>
          <p:cNvSpPr txBox="1"/>
          <p:nvPr/>
        </p:nvSpPr>
        <p:spPr>
          <a:xfrm>
            <a:off x="889204" y="5300944"/>
            <a:ext cx="10412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Abbiamo già acquistato la </a:t>
            </a:r>
            <a:r>
              <a:rPr lang="it-IT" dirty="0" err="1">
                <a:latin typeface="Bembo" panose="02020502050201020203" pitchFamily="18" charset="0"/>
              </a:rPr>
              <a:t>crypto</a:t>
            </a:r>
            <a:r>
              <a:rPr lang="it-IT" dirty="0">
                <a:latin typeface="Bembo" panose="02020502050201020203" pitchFamily="18" charset="0"/>
              </a:rPr>
              <a:t> come visto prima ed ora mettiamo i livelli di take profit.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Ricordo che abbiamo acquistato 36,5 NEAR</a:t>
            </a:r>
          </a:p>
          <a:p>
            <a:pPr algn="ctr"/>
            <a:r>
              <a:rPr lang="it-IT" dirty="0">
                <a:latin typeface="Bembo" panose="02020502050201020203" pitchFamily="18" charset="0"/>
              </a:rPr>
              <a:t>Divido per 2 questa quantità:18 - 18,5</a:t>
            </a:r>
          </a:p>
        </p:txBody>
      </p:sp>
    </p:spTree>
    <p:extLst>
      <p:ext uri="{BB962C8B-B14F-4D97-AF65-F5344CB8AC3E}">
        <p14:creationId xmlns:p14="http://schemas.microsoft.com/office/powerpoint/2010/main" val="41067146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4866940B-E1DA-4C45-9619-853F4D1459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3" y="551962"/>
            <a:ext cx="10999072" cy="461854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B4C60D7-BAA2-FF42-80F1-44DACEB8F0EE}"/>
              </a:ext>
            </a:extLst>
          </p:cNvPr>
          <p:cNvSpPr txBox="1"/>
          <p:nvPr/>
        </p:nvSpPr>
        <p:spPr>
          <a:xfrm>
            <a:off x="596464" y="5537805"/>
            <a:ext cx="10443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Per inserire solo il take profit, si clicca su </a:t>
            </a:r>
            <a:r>
              <a:rPr lang="it-IT" sz="3200" dirty="0">
                <a:solidFill>
                  <a:srgbClr val="FF0000"/>
                </a:solidFill>
              </a:rPr>
              <a:t>VENDI </a:t>
            </a:r>
            <a:r>
              <a:rPr lang="it-IT" sz="32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it-IT" sz="3200" dirty="0">
                <a:sym typeface="Wingdings" pitchFamily="2" charset="2"/>
              </a:rPr>
              <a:t>Limite</a:t>
            </a:r>
          </a:p>
        </p:txBody>
      </p:sp>
    </p:spTree>
    <p:extLst>
      <p:ext uri="{BB962C8B-B14F-4D97-AF65-F5344CB8AC3E}">
        <p14:creationId xmlns:p14="http://schemas.microsoft.com/office/powerpoint/2010/main" val="39538530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B4C60D7-BAA2-FF42-80F1-44DACEB8F0EE}"/>
              </a:ext>
            </a:extLst>
          </p:cNvPr>
          <p:cNvSpPr txBox="1"/>
          <p:nvPr/>
        </p:nvSpPr>
        <p:spPr>
          <a:xfrm>
            <a:off x="596464" y="5537805"/>
            <a:ext cx="10443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Per inserire solo il take profit, si clicca su </a:t>
            </a:r>
            <a:r>
              <a:rPr lang="it-IT" sz="3200" dirty="0">
                <a:solidFill>
                  <a:srgbClr val="FF0000"/>
                </a:solidFill>
              </a:rPr>
              <a:t>VENDI </a:t>
            </a:r>
            <a:r>
              <a:rPr lang="it-IT" sz="32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it-IT" sz="3200" dirty="0">
                <a:sym typeface="Wingdings" pitchFamily="2" charset="2"/>
              </a:rPr>
              <a:t>Limite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378ED20-CBB4-C04A-986F-814CE977D3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4" b="434"/>
          <a:stretch/>
        </p:blipFill>
        <p:spPr>
          <a:xfrm>
            <a:off x="596463" y="551958"/>
            <a:ext cx="2880663" cy="461854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B66D08-ADE8-D047-AB1C-58DA747F954A}"/>
              </a:ext>
            </a:extLst>
          </p:cNvPr>
          <p:cNvSpPr txBox="1"/>
          <p:nvPr/>
        </p:nvSpPr>
        <p:spPr>
          <a:xfrm>
            <a:off x="3102392" y="1556974"/>
            <a:ext cx="5759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Inseriamo il livello del primo take profit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29129D9-746F-644B-B095-1E0EE94066B7}"/>
              </a:ext>
            </a:extLst>
          </p:cNvPr>
          <p:cNvSpPr/>
          <p:nvPr/>
        </p:nvSpPr>
        <p:spPr>
          <a:xfrm>
            <a:off x="3659604" y="2006238"/>
            <a:ext cx="26400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Metà della quantità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82FCDFA-441C-F349-AFC3-BBC634D9DCA8}"/>
              </a:ext>
            </a:extLst>
          </p:cNvPr>
          <p:cNvSpPr txBox="1"/>
          <p:nvPr/>
        </p:nvSpPr>
        <p:spPr>
          <a:xfrm>
            <a:off x="3659604" y="3996067"/>
            <a:ext cx="4872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Clicchiamo su </a:t>
            </a:r>
            <a:r>
              <a:rPr lang="it-IT" sz="2000" dirty="0">
                <a:solidFill>
                  <a:srgbClr val="FF0000"/>
                </a:solidFill>
              </a:rPr>
              <a:t>VENDI NEAR</a:t>
            </a:r>
          </a:p>
        </p:txBody>
      </p:sp>
    </p:spTree>
    <p:extLst>
      <p:ext uri="{BB962C8B-B14F-4D97-AF65-F5344CB8AC3E}">
        <p14:creationId xmlns:p14="http://schemas.microsoft.com/office/powerpoint/2010/main" val="1288672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7555361B-CE17-DA41-AF71-68B2202F8A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4" y="551962"/>
            <a:ext cx="2897524" cy="4618548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9ECD32DD-2B63-C14E-BD0F-CC3095E5F709}"/>
              </a:ext>
            </a:extLst>
          </p:cNvPr>
          <p:cNvSpPr/>
          <p:nvPr/>
        </p:nvSpPr>
        <p:spPr>
          <a:xfrm>
            <a:off x="3761524" y="2296811"/>
            <a:ext cx="25512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dirty="0">
                <a:sym typeface="Wingdings" pitchFamily="2" charset="2"/>
              </a:rPr>
              <a:t>La quantità rimanente 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23D7725-A5CD-F049-BE95-8F4180EC7728}"/>
              </a:ext>
            </a:extLst>
          </p:cNvPr>
          <p:cNvSpPr txBox="1"/>
          <p:nvPr/>
        </p:nvSpPr>
        <p:spPr>
          <a:xfrm>
            <a:off x="3588400" y="4613886"/>
            <a:ext cx="4872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Clicchiamo su </a:t>
            </a:r>
            <a:r>
              <a:rPr lang="it-IT" sz="2000" dirty="0">
                <a:solidFill>
                  <a:srgbClr val="FF0000"/>
                </a:solidFill>
              </a:rPr>
              <a:t>VENDI NEAR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CF94106-76C0-FE4C-B681-D495CA630AED}"/>
              </a:ext>
            </a:extLst>
          </p:cNvPr>
          <p:cNvSpPr txBox="1"/>
          <p:nvPr/>
        </p:nvSpPr>
        <p:spPr>
          <a:xfrm>
            <a:off x="3478464" y="1896700"/>
            <a:ext cx="509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ym typeface="Wingdings" pitchFamily="2" charset="2"/>
              </a:rPr>
              <a:t>Inseriamo il livello del secondo take profit</a:t>
            </a:r>
          </a:p>
        </p:txBody>
      </p:sp>
    </p:spTree>
    <p:extLst>
      <p:ext uri="{BB962C8B-B14F-4D97-AF65-F5344CB8AC3E}">
        <p14:creationId xmlns:p14="http://schemas.microsoft.com/office/powerpoint/2010/main" val="31040209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DDD0D44D-EB89-3E4F-97BD-E0424F217D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6463" y="503291"/>
            <a:ext cx="10999072" cy="4667217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FD117D8-DBAC-6641-8180-588B6ADCC105}"/>
              </a:ext>
            </a:extLst>
          </p:cNvPr>
          <p:cNvSpPr txBox="1"/>
          <p:nvPr/>
        </p:nvSpPr>
        <p:spPr>
          <a:xfrm>
            <a:off x="721895" y="5462337"/>
            <a:ext cx="10768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Una volta inseriti i due ordini, possiamo osservare i livelli sul grafico, con una conferma della corretta esecuzione dell’ordine di vendita a limite in basso a destra. </a:t>
            </a:r>
          </a:p>
        </p:txBody>
      </p:sp>
    </p:spTree>
    <p:extLst>
      <p:ext uri="{BB962C8B-B14F-4D97-AF65-F5344CB8AC3E}">
        <p14:creationId xmlns:p14="http://schemas.microsoft.com/office/powerpoint/2010/main" val="6175301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2D4B06-8B1D-7340-9E35-2398C710F436}"/>
              </a:ext>
            </a:extLst>
          </p:cNvPr>
          <p:cNvSpPr txBox="1"/>
          <p:nvPr/>
        </p:nvSpPr>
        <p:spPr>
          <a:xfrm>
            <a:off x="596464" y="5537805"/>
            <a:ext cx="10443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Il segnale arriva senza </a:t>
            </a:r>
            <a:r>
              <a:rPr lang="it-IT" sz="3200" dirty="0">
                <a:solidFill>
                  <a:srgbClr val="FF0000"/>
                </a:solidFill>
              </a:rPr>
              <a:t>stop </a:t>
            </a:r>
            <a:r>
              <a:rPr lang="it-IT" sz="3200" dirty="0" err="1">
                <a:solidFill>
                  <a:srgbClr val="FF0000"/>
                </a:solidFill>
              </a:rPr>
              <a:t>loss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/>
              <a:t>e 2 </a:t>
            </a:r>
            <a:r>
              <a:rPr lang="it-IT" sz="3200" dirty="0">
                <a:solidFill>
                  <a:srgbClr val="00B050"/>
                </a:solidFill>
              </a:rPr>
              <a:t>take profit</a:t>
            </a:r>
          </a:p>
        </p:txBody>
      </p:sp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BB199855-B8DF-9442-B8CD-7588BF7EE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181" y="1226073"/>
            <a:ext cx="6467976" cy="327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772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891740"/>
            <a:ext cx="10412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</a:t>
            </a:r>
            <a:r>
              <a:rPr lang="it-IT" sz="4000" dirty="0">
                <a:solidFill>
                  <a:srgbClr val="00B050"/>
                </a:solidFill>
                <a:latin typeface="Bembo" panose="02020502050201020203" pitchFamily="18" charset="0"/>
              </a:rPr>
              <a:t>BUY </a:t>
            </a:r>
            <a:r>
              <a:rPr lang="it-IT" sz="4000" dirty="0">
                <a:latin typeface="Bembo" panose="02020502050201020203" pitchFamily="18" charset="0"/>
              </a:rPr>
              <a:t>su EVXBTC: in base al mio RS posso acquistare </a:t>
            </a:r>
            <a:r>
              <a:rPr lang="it-IT" sz="4000" dirty="0">
                <a:solidFill>
                  <a:srgbClr val="00B050"/>
                </a:solidFill>
                <a:latin typeface="Bembo" panose="02020502050201020203" pitchFamily="18" charset="0"/>
              </a:rPr>
              <a:t> </a:t>
            </a:r>
            <a:r>
              <a:rPr lang="it-IT" sz="4000" dirty="0">
                <a:latin typeface="Bembo" panose="02020502050201020203" pitchFamily="18" charset="0"/>
              </a:rPr>
              <a:t>2233 EVX. 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A questo punto divido questa quantità : 1117 e 1116</a:t>
            </a:r>
          </a:p>
        </p:txBody>
      </p:sp>
    </p:spTree>
    <p:extLst>
      <p:ext uri="{BB962C8B-B14F-4D97-AF65-F5344CB8AC3E}">
        <p14:creationId xmlns:p14="http://schemas.microsoft.com/office/powerpoint/2010/main" val="3499145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2D4B06-8B1D-7340-9E35-2398C710F436}"/>
              </a:ext>
            </a:extLst>
          </p:cNvPr>
          <p:cNvSpPr txBox="1"/>
          <p:nvPr/>
        </p:nvSpPr>
        <p:spPr>
          <a:xfrm>
            <a:off x="596464" y="5537805"/>
            <a:ext cx="10443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Per inserire solo il take profit, si clicca su </a:t>
            </a:r>
            <a:r>
              <a:rPr lang="it-IT" sz="3200" dirty="0">
                <a:solidFill>
                  <a:srgbClr val="FF0000"/>
                </a:solidFill>
              </a:rPr>
              <a:t>VENDI </a:t>
            </a:r>
            <a:r>
              <a:rPr lang="it-IT" sz="32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it-IT" sz="3200" dirty="0">
                <a:sym typeface="Wingdings" pitchFamily="2" charset="2"/>
              </a:rPr>
              <a:t>Limite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3DAE27A-EEB5-A04E-998F-4DEDB2D2A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51962"/>
            <a:ext cx="10972800" cy="46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564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2D4B06-8B1D-7340-9E35-2398C710F436}"/>
              </a:ext>
            </a:extLst>
          </p:cNvPr>
          <p:cNvSpPr txBox="1"/>
          <p:nvPr/>
        </p:nvSpPr>
        <p:spPr>
          <a:xfrm>
            <a:off x="2178322" y="2044935"/>
            <a:ext cx="720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Inseriamo il livello del primo take profit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3DAE27A-EEB5-A04E-998F-4DEDB2D2AD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629" t="13839" b="16410"/>
          <a:stretch/>
        </p:blipFill>
        <p:spPr>
          <a:xfrm>
            <a:off x="596463" y="551958"/>
            <a:ext cx="2880663" cy="461854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8D9CEAC-3E1A-1F47-BA1D-FAE5AB9D9B69}"/>
              </a:ext>
            </a:extLst>
          </p:cNvPr>
          <p:cNvSpPr/>
          <p:nvPr/>
        </p:nvSpPr>
        <p:spPr>
          <a:xfrm>
            <a:off x="3478509" y="2461126"/>
            <a:ext cx="26400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Metà della quantità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1ADDDB9-50B1-ED42-9D6D-0B2871347990}"/>
              </a:ext>
            </a:extLst>
          </p:cNvPr>
          <p:cNvSpPr txBox="1"/>
          <p:nvPr/>
        </p:nvSpPr>
        <p:spPr>
          <a:xfrm>
            <a:off x="3651633" y="4294581"/>
            <a:ext cx="4872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Clicchiamo su </a:t>
            </a:r>
            <a:r>
              <a:rPr lang="it-IT" sz="2000" dirty="0">
                <a:solidFill>
                  <a:srgbClr val="FF0000"/>
                </a:solidFill>
              </a:rPr>
              <a:t>VENDI EVX</a:t>
            </a:r>
          </a:p>
        </p:txBody>
      </p:sp>
    </p:spTree>
    <p:extLst>
      <p:ext uri="{BB962C8B-B14F-4D97-AF65-F5344CB8AC3E}">
        <p14:creationId xmlns:p14="http://schemas.microsoft.com/office/powerpoint/2010/main" val="39491463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2D4B06-8B1D-7340-9E35-2398C710F436}"/>
              </a:ext>
            </a:extLst>
          </p:cNvPr>
          <p:cNvSpPr txBox="1"/>
          <p:nvPr/>
        </p:nvSpPr>
        <p:spPr>
          <a:xfrm>
            <a:off x="3549668" y="2061016"/>
            <a:ext cx="509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Inseriamo il livello del secondo take profit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8D9CEAC-3E1A-1F47-BA1D-FAE5AB9D9B69}"/>
              </a:ext>
            </a:extLst>
          </p:cNvPr>
          <p:cNvSpPr/>
          <p:nvPr/>
        </p:nvSpPr>
        <p:spPr>
          <a:xfrm>
            <a:off x="3659604" y="2461126"/>
            <a:ext cx="28975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ym typeface="Wingdings" pitchFamily="2" charset="2"/>
              </a:rPr>
              <a:t>La quantità rimanente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1ADDDB9-50B1-ED42-9D6D-0B2871347990}"/>
              </a:ext>
            </a:extLst>
          </p:cNvPr>
          <p:cNvSpPr txBox="1"/>
          <p:nvPr/>
        </p:nvSpPr>
        <p:spPr>
          <a:xfrm>
            <a:off x="3659604" y="4463858"/>
            <a:ext cx="4872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Clicchiamo su </a:t>
            </a:r>
            <a:r>
              <a:rPr lang="it-IT" sz="2000" dirty="0">
                <a:solidFill>
                  <a:srgbClr val="FF0000"/>
                </a:solidFill>
              </a:rPr>
              <a:t>VENDI EVX</a:t>
            </a:r>
          </a:p>
        </p:txBody>
      </p:sp>
      <p:pic>
        <p:nvPicPr>
          <p:cNvPr id="9" name="Immagine 8" descr="Immagine che contiene testo, monitor, nero, screenshot&#10;&#10;Descrizione generata automaticamente">
            <a:extLst>
              <a:ext uri="{FF2B5EF4-FFF2-40B4-BE49-F238E27FC236}">
                <a16:creationId xmlns:a16="http://schemas.microsoft.com/office/drawing/2014/main" id="{4B86E354-FC80-9843-85FA-5103AD2F6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04" y="551962"/>
            <a:ext cx="2881822" cy="461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153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BB8B80B1-C3E3-284E-ADFC-C6DD540C8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551962"/>
            <a:ext cx="10972800" cy="461854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B7D69C3-90FA-2E4B-9AB2-6F9BB6CF8BA9}"/>
              </a:ext>
            </a:extLst>
          </p:cNvPr>
          <p:cNvSpPr txBox="1"/>
          <p:nvPr/>
        </p:nvSpPr>
        <p:spPr>
          <a:xfrm>
            <a:off x="721895" y="5462337"/>
            <a:ext cx="10768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Una volta inseriti i due ordini, possiamo osservare i livelli sul grafico, con una conferma della corretta esecuzione dell’ordine di vendita a limite in basso a destra. </a:t>
            </a:r>
          </a:p>
        </p:txBody>
      </p:sp>
    </p:spTree>
    <p:extLst>
      <p:ext uri="{BB962C8B-B14F-4D97-AF65-F5344CB8AC3E}">
        <p14:creationId xmlns:p14="http://schemas.microsoft.com/office/powerpoint/2010/main" val="34296670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800" y="2324613"/>
            <a:ext cx="10058400" cy="2208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7200" b="1" kern="1200" dirty="0">
                <a:solidFill>
                  <a:srgbClr val="FFFFFF"/>
                </a:solidFill>
                <a:latin typeface="+mn-lt"/>
                <a:sym typeface="Lucida Sans"/>
              </a:rPr>
              <a:t>RAGGIUNGIMENTO DEL PRIMO TARGET</a:t>
            </a:r>
          </a:p>
        </p:txBody>
      </p:sp>
    </p:spTree>
    <p:extLst>
      <p:ext uri="{BB962C8B-B14F-4D97-AF65-F5344CB8AC3E}">
        <p14:creationId xmlns:p14="http://schemas.microsoft.com/office/powerpoint/2010/main" val="91604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891740"/>
            <a:ext cx="10412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un segnale raggiunge il primo target , la prima posizione a mercato (mezza posizione) si chiude in attivo e il guadagno andrà nel portafoglio nella moneta a denominatore.</a:t>
            </a:r>
          </a:p>
        </p:txBody>
      </p:sp>
    </p:spTree>
    <p:extLst>
      <p:ext uri="{BB962C8B-B14F-4D97-AF65-F5344CB8AC3E}">
        <p14:creationId xmlns:p14="http://schemas.microsoft.com/office/powerpoint/2010/main" val="11786220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891740"/>
            <a:ext cx="10412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ho inserito un segnale su NEAR/USDT, al raggiungimento del primo target avrò nel mio portafogli l’ equivalente della posizione in attivo chiusa espressa in USDT</a:t>
            </a:r>
          </a:p>
        </p:txBody>
      </p:sp>
    </p:spTree>
    <p:extLst>
      <p:ext uri="{BB962C8B-B14F-4D97-AF65-F5344CB8AC3E}">
        <p14:creationId xmlns:p14="http://schemas.microsoft.com/office/powerpoint/2010/main" val="20706160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16746" y="932160"/>
            <a:ext cx="1048546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ho inserito un segnale su BCD/BTC, al raggiungimento del primo target avrò nel mio portafogli l’ equivalente della posizione in attivo chiusa espressa in BTC. A questo punto meglio convertire questi BTC in USDT o EUR, ossia in monete che non subiscono oscillazioni</a:t>
            </a:r>
          </a:p>
          <a:p>
            <a:pPr algn="ctr"/>
            <a:endParaRPr lang="it-IT" sz="40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4621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16746" y="932160"/>
            <a:ext cx="104854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A questo punto resta a mercato la seconda mezza posizione che ha un target superiore della prima. Su questa posizione potremmo consigliarvi di inserire lo stop a zero, ossia lo stop al livello di ingresso a mercato, in modo che questa operazione sia in sicurezza e non possa più chiudere in perdita</a:t>
            </a:r>
          </a:p>
        </p:txBody>
      </p:sp>
    </p:spTree>
    <p:extLst>
      <p:ext uri="{BB962C8B-B14F-4D97-AF65-F5344CB8AC3E}">
        <p14:creationId xmlns:p14="http://schemas.microsoft.com/office/powerpoint/2010/main" val="28481176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DF5EACCB-3E6B-6746-9A55-2BC94F46CE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70" t="17641" r="10101" b="8467"/>
          <a:stretch/>
        </p:blipFill>
        <p:spPr>
          <a:xfrm>
            <a:off x="3588542" y="1554711"/>
            <a:ext cx="5014913" cy="26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822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53264" y="1891740"/>
            <a:ext cx="10485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Sull’ordine YFII/USDT è stato raggiunto il primo target.  A questo punto mettiamo lo stop a zero con il secondo target a 6133$</a:t>
            </a:r>
          </a:p>
        </p:txBody>
      </p:sp>
    </p:spTree>
    <p:extLst>
      <p:ext uri="{BB962C8B-B14F-4D97-AF65-F5344CB8AC3E}">
        <p14:creationId xmlns:p14="http://schemas.microsoft.com/office/powerpoint/2010/main" val="4636666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56D521-F01B-B642-9173-9CA8D41E8C24}"/>
              </a:ext>
            </a:extLst>
          </p:cNvPr>
          <p:cNvSpPr txBox="1"/>
          <p:nvPr/>
        </p:nvSpPr>
        <p:spPr>
          <a:xfrm>
            <a:off x="757238" y="5557838"/>
            <a:ext cx="1057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Prima di inserire lo stop a zero, dobbiamo chiudere l’ ordine </a:t>
            </a:r>
            <a:r>
              <a:rPr lang="it-IT" dirty="0" err="1"/>
              <a:t>limit</a:t>
            </a:r>
            <a:r>
              <a:rPr lang="it-IT" dirty="0"/>
              <a:t> precedente (quello del target 2). </a:t>
            </a:r>
          </a:p>
          <a:p>
            <a:pPr algn="ctr"/>
            <a:r>
              <a:rPr lang="it-IT" dirty="0"/>
              <a:t>Per farlo, basterà cliccare sulla «X» accanto ai due ordini.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39D8D22-DCD7-1749-96E7-62E11B7F3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63" y="549115"/>
            <a:ext cx="10999072" cy="4618542"/>
          </a:xfrm>
          <a:prstGeom prst="rect">
            <a:avLst/>
          </a:prstGeom>
        </p:spPr>
      </p:pic>
      <p:sp>
        <p:nvSpPr>
          <p:cNvPr id="9" name="Anello 8">
            <a:extLst>
              <a:ext uri="{FF2B5EF4-FFF2-40B4-BE49-F238E27FC236}">
                <a16:creationId xmlns:a16="http://schemas.microsoft.com/office/drawing/2014/main" id="{70C7A3C9-64F1-334C-9E5F-9CE40D7ACA32}"/>
              </a:ext>
            </a:extLst>
          </p:cNvPr>
          <p:cNvSpPr/>
          <p:nvPr/>
        </p:nvSpPr>
        <p:spPr>
          <a:xfrm>
            <a:off x="4896852" y="1989725"/>
            <a:ext cx="300790" cy="433136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20391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891740"/>
            <a:ext cx="10412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Per inserire </a:t>
            </a:r>
            <a:r>
              <a:rPr lang="it-IT" sz="4000" dirty="0">
                <a:solidFill>
                  <a:srgbClr val="FF0000"/>
                </a:solidFill>
                <a:latin typeface="Bembo" panose="02020502050201020203" pitchFamily="18" charset="0"/>
              </a:rPr>
              <a:t>STOP A ZERO </a:t>
            </a:r>
            <a:r>
              <a:rPr lang="it-IT" sz="4000" dirty="0">
                <a:latin typeface="Bembo" panose="02020502050201020203" pitchFamily="18" charset="0"/>
              </a:rPr>
              <a:t>e </a:t>
            </a:r>
            <a:r>
              <a:rPr lang="it-IT" sz="4000" dirty="0">
                <a:solidFill>
                  <a:srgbClr val="00B050"/>
                </a:solidFill>
                <a:latin typeface="Bembo" panose="02020502050201020203" pitchFamily="18" charset="0"/>
              </a:rPr>
              <a:t>TAKE PROFIT </a:t>
            </a:r>
            <a:r>
              <a:rPr lang="it-IT" sz="4000" dirty="0">
                <a:latin typeface="Bembo" panose="02020502050201020203" pitchFamily="18" charset="0"/>
              </a:rPr>
              <a:t>insieme si utilizza l’ordine OCO (Ordine Cancella Ordine)</a:t>
            </a:r>
          </a:p>
        </p:txBody>
      </p:sp>
    </p:spTree>
    <p:extLst>
      <p:ext uri="{BB962C8B-B14F-4D97-AF65-F5344CB8AC3E}">
        <p14:creationId xmlns:p14="http://schemas.microsoft.com/office/powerpoint/2010/main" val="11801585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9FF3E2C-DEFE-9E47-AF25-BF39C04EAC56}"/>
              </a:ext>
            </a:extLst>
          </p:cNvPr>
          <p:cNvSpPr txBox="1"/>
          <p:nvPr/>
        </p:nvSpPr>
        <p:spPr>
          <a:xfrm>
            <a:off x="889783" y="1276186"/>
            <a:ext cx="104124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Per inserire </a:t>
            </a:r>
            <a:r>
              <a:rPr lang="it-IT" sz="4000" dirty="0">
                <a:solidFill>
                  <a:srgbClr val="FF0000"/>
                </a:solidFill>
                <a:latin typeface="Bembo" panose="02020502050201020203" pitchFamily="18" charset="0"/>
              </a:rPr>
              <a:t>STOP A ZERO </a:t>
            </a:r>
            <a:r>
              <a:rPr lang="it-IT" sz="4000" dirty="0">
                <a:latin typeface="Bembo" panose="02020502050201020203" pitchFamily="18" charset="0"/>
              </a:rPr>
              <a:t>e </a:t>
            </a:r>
            <a:r>
              <a:rPr lang="it-IT" sz="4000" dirty="0">
                <a:solidFill>
                  <a:srgbClr val="00B050"/>
                </a:solidFill>
                <a:latin typeface="Bembo" panose="02020502050201020203" pitchFamily="18" charset="0"/>
              </a:rPr>
              <a:t>TAKE PROFIT </a:t>
            </a:r>
            <a:r>
              <a:rPr lang="it-IT" sz="4000" dirty="0">
                <a:latin typeface="Bembo" panose="02020502050201020203" pitchFamily="18" charset="0"/>
              </a:rPr>
              <a:t>insieme si utilizza l’ordine OCO (Ordine Cancella Ordine). Andiamo nella parte destra dove si effettuano gli ordini, clicco </a:t>
            </a:r>
            <a:r>
              <a:rPr lang="it-IT" sz="4000" dirty="0">
                <a:solidFill>
                  <a:srgbClr val="FF0000"/>
                </a:solidFill>
                <a:latin typeface="Bembo" panose="02020502050201020203" pitchFamily="18" charset="0"/>
              </a:rPr>
              <a:t>VENDI </a:t>
            </a:r>
            <a:r>
              <a:rPr lang="it-IT" sz="4000" dirty="0">
                <a:solidFill>
                  <a:srgbClr val="FF0000"/>
                </a:solidFill>
                <a:latin typeface="Bembo" panose="02020502050201020203" pitchFamily="18" charset="0"/>
                <a:sym typeface="Wingdings" pitchFamily="2" charset="2"/>
              </a:rPr>
              <a:t></a:t>
            </a:r>
            <a:r>
              <a:rPr lang="it-IT" sz="4000" dirty="0">
                <a:latin typeface="Bembo" panose="02020502050201020203" pitchFamily="18" charset="0"/>
              </a:rPr>
              <a:t> </a:t>
            </a:r>
            <a:r>
              <a:rPr lang="it-IT" sz="4000" dirty="0">
                <a:highlight>
                  <a:srgbClr val="FFFF00"/>
                </a:highlight>
                <a:latin typeface="Bembo" panose="02020502050201020203" pitchFamily="18" charset="0"/>
              </a:rPr>
              <a:t>OCO </a:t>
            </a:r>
          </a:p>
          <a:p>
            <a:pPr algn="ctr"/>
            <a:endParaRPr lang="it-IT" sz="40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6955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7D0835DC-9EFE-6D4D-A6DF-9F60187777A3}"/>
              </a:ext>
            </a:extLst>
          </p:cNvPr>
          <p:cNvSpPr/>
          <p:nvPr/>
        </p:nvSpPr>
        <p:spPr>
          <a:xfrm>
            <a:off x="3785730" y="1513446"/>
            <a:ext cx="5113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>
                <a:latin typeface="Bembo" panose="02020502050201020203" pitchFamily="18" charset="0"/>
              </a:rPr>
              <a:t>Prezzo: inserisco il secondo </a:t>
            </a:r>
            <a:r>
              <a:rPr lang="it-IT" dirty="0">
                <a:solidFill>
                  <a:srgbClr val="00B050"/>
                </a:solidFill>
                <a:latin typeface="Bembo" panose="02020502050201020203" pitchFamily="18" charset="0"/>
              </a:rPr>
              <a:t>take profit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8B9E93F-6B33-BB4E-B630-E71B2E3D106F}"/>
              </a:ext>
            </a:extLst>
          </p:cNvPr>
          <p:cNvSpPr/>
          <p:nvPr/>
        </p:nvSpPr>
        <p:spPr>
          <a:xfrm>
            <a:off x="3785730" y="1953003"/>
            <a:ext cx="6481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it-IT" dirty="0">
                <a:latin typeface="Bembo" panose="02020502050201020203" pitchFamily="18" charset="0"/>
              </a:rPr>
              <a:t>Stop: inserisco un livello leggermente più alto di quello di entrata 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9A655EC-EF05-AD4A-AD30-82992DCFBAC9}"/>
              </a:ext>
            </a:extLst>
          </p:cNvPr>
          <p:cNvSpPr/>
          <p:nvPr/>
        </p:nvSpPr>
        <p:spPr>
          <a:xfrm>
            <a:off x="3785730" y="2347360"/>
            <a:ext cx="44295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it-IT" dirty="0">
                <a:latin typeface="Bembo" panose="02020502050201020203" pitchFamily="18" charset="0"/>
              </a:rPr>
              <a:t>Limite: inserisco il livello di entrata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C923814-80B4-844F-B86C-28F197D1C2EB}"/>
              </a:ext>
            </a:extLst>
          </p:cNvPr>
          <p:cNvSpPr/>
          <p:nvPr/>
        </p:nvSpPr>
        <p:spPr>
          <a:xfrm>
            <a:off x="3785730" y="3888266"/>
            <a:ext cx="5113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it-IT" dirty="0">
                <a:latin typeface="Bembo" panose="02020502050201020203" pitchFamily="18" charset="0"/>
              </a:rPr>
              <a:t>La rimanente quantità della crypto acquistata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AF1BA56-E1E1-FE4D-902E-1F1F860CF7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61" b="14762"/>
          <a:stretch/>
        </p:blipFill>
        <p:spPr>
          <a:xfrm>
            <a:off x="596463" y="551962"/>
            <a:ext cx="2989700" cy="461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1153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DF5EACCB-3E6B-6746-9A55-2BC94F46CE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71" t="4178" r="6541" b="9069"/>
          <a:stretch/>
        </p:blipFill>
        <p:spPr>
          <a:xfrm>
            <a:off x="3257550" y="1528763"/>
            <a:ext cx="5343525" cy="28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002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53264" y="1891740"/>
            <a:ext cx="10485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Sull’ordine NEAR/USDT è stato raggiunto il primo target.  A questo punto decidiamo di mettere lo stop a zero sul secondo target a 8.75$</a:t>
            </a:r>
          </a:p>
        </p:txBody>
      </p:sp>
    </p:spTree>
    <p:extLst>
      <p:ext uri="{BB962C8B-B14F-4D97-AF65-F5344CB8AC3E}">
        <p14:creationId xmlns:p14="http://schemas.microsoft.com/office/powerpoint/2010/main" val="29122516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891740"/>
            <a:ext cx="10412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Per inserire </a:t>
            </a:r>
            <a:r>
              <a:rPr lang="it-IT" sz="4000" dirty="0">
                <a:solidFill>
                  <a:srgbClr val="FF0000"/>
                </a:solidFill>
                <a:latin typeface="Bembo" panose="02020502050201020203" pitchFamily="18" charset="0"/>
              </a:rPr>
              <a:t>STOP A ZERO </a:t>
            </a:r>
            <a:r>
              <a:rPr lang="it-IT" sz="4000" dirty="0">
                <a:latin typeface="Bembo" panose="02020502050201020203" pitchFamily="18" charset="0"/>
              </a:rPr>
              <a:t>e </a:t>
            </a:r>
            <a:r>
              <a:rPr lang="it-IT" sz="4000" dirty="0">
                <a:solidFill>
                  <a:srgbClr val="00B050"/>
                </a:solidFill>
                <a:latin typeface="Bembo" panose="02020502050201020203" pitchFamily="18" charset="0"/>
              </a:rPr>
              <a:t>TAKE PROFIT </a:t>
            </a:r>
            <a:r>
              <a:rPr lang="it-IT" sz="4000" dirty="0">
                <a:latin typeface="Bembo" panose="02020502050201020203" pitchFamily="18" charset="0"/>
              </a:rPr>
              <a:t>insieme si utilizza l’ordine OCO (Ordine Cancella Ordine)</a:t>
            </a:r>
          </a:p>
        </p:txBody>
      </p:sp>
    </p:spTree>
    <p:extLst>
      <p:ext uri="{BB962C8B-B14F-4D97-AF65-F5344CB8AC3E}">
        <p14:creationId xmlns:p14="http://schemas.microsoft.com/office/powerpoint/2010/main" val="36406244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84A19D27-00E2-5B49-995A-9F26884664AA}"/>
              </a:ext>
            </a:extLst>
          </p:cNvPr>
          <p:cNvSpPr/>
          <p:nvPr/>
        </p:nvSpPr>
        <p:spPr>
          <a:xfrm>
            <a:off x="3785732" y="624824"/>
            <a:ext cx="10999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latin typeface="Bembo" panose="02020502050201020203" pitchFamily="18" charset="0"/>
              </a:rPr>
              <a:t>SI APRE UN PANNELLO CON 4 RIGHE DA COMPILARE: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D0835DC-9EFE-6D4D-A6DF-9F60187777A3}"/>
              </a:ext>
            </a:extLst>
          </p:cNvPr>
          <p:cNvSpPr/>
          <p:nvPr/>
        </p:nvSpPr>
        <p:spPr>
          <a:xfrm>
            <a:off x="3785731" y="1424071"/>
            <a:ext cx="45887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>
                <a:latin typeface="Bembo" panose="02020502050201020203" pitchFamily="18" charset="0"/>
              </a:rPr>
              <a:t>Prezzo: inserisco il secondo </a:t>
            </a:r>
            <a:r>
              <a:rPr lang="it-IT" dirty="0">
                <a:solidFill>
                  <a:srgbClr val="00B050"/>
                </a:solidFill>
                <a:latin typeface="Bembo" panose="02020502050201020203" pitchFamily="18" charset="0"/>
              </a:rPr>
              <a:t>take profit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8B9E93F-6B33-BB4E-B630-E71B2E3D106F}"/>
              </a:ext>
            </a:extLst>
          </p:cNvPr>
          <p:cNvSpPr/>
          <p:nvPr/>
        </p:nvSpPr>
        <p:spPr>
          <a:xfrm>
            <a:off x="3785731" y="1811329"/>
            <a:ext cx="6481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it-IT" dirty="0">
                <a:latin typeface="Bembo" panose="02020502050201020203" pitchFamily="18" charset="0"/>
              </a:rPr>
              <a:t>Stop: inserisco un livello leggermente più alto di quello di entrata 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9A655EC-EF05-AD4A-AD30-82992DCFBAC9}"/>
              </a:ext>
            </a:extLst>
          </p:cNvPr>
          <p:cNvSpPr/>
          <p:nvPr/>
        </p:nvSpPr>
        <p:spPr>
          <a:xfrm>
            <a:off x="3785731" y="2192540"/>
            <a:ext cx="49867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it-IT" dirty="0">
                <a:latin typeface="Bembo" panose="02020502050201020203" pitchFamily="18" charset="0"/>
              </a:rPr>
              <a:t>Limite: inserisco il livello di entrata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C923814-80B4-844F-B86C-28F197D1C2EB}"/>
              </a:ext>
            </a:extLst>
          </p:cNvPr>
          <p:cNvSpPr/>
          <p:nvPr/>
        </p:nvSpPr>
        <p:spPr>
          <a:xfrm>
            <a:off x="3785731" y="3236009"/>
            <a:ext cx="5113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it-IT" dirty="0">
                <a:latin typeface="Bembo" panose="02020502050201020203" pitchFamily="18" charset="0"/>
              </a:rPr>
              <a:t>La rimanente quantità della crypto acquistata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AF1BA56-E1E1-FE4D-902E-1F1F860CF7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60" b="9360"/>
          <a:stretch/>
        </p:blipFill>
        <p:spPr>
          <a:xfrm>
            <a:off x="596463" y="1024934"/>
            <a:ext cx="2989700" cy="411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272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800" y="2324613"/>
            <a:ext cx="10058400" cy="2208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7200" b="1" kern="1200" dirty="0">
                <a:solidFill>
                  <a:srgbClr val="FFFFFF"/>
                </a:solidFill>
                <a:latin typeface="+mn-lt"/>
                <a:sym typeface="Lucida Sans"/>
              </a:rPr>
              <a:t>COMUNICAZIONE: METTERE LO STOP A ZERO SU UN SEGNALE</a:t>
            </a:r>
          </a:p>
        </p:txBody>
      </p:sp>
    </p:spTree>
    <p:extLst>
      <p:ext uri="{BB962C8B-B14F-4D97-AF65-F5344CB8AC3E}">
        <p14:creationId xmlns:p14="http://schemas.microsoft.com/office/powerpoint/2010/main" val="42089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800" y="2324613"/>
            <a:ext cx="10058400" cy="2208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7200" b="1" dirty="0">
                <a:solidFill>
                  <a:srgbClr val="FFFFFF"/>
                </a:solidFill>
                <a:latin typeface="+mn-lt"/>
                <a:sym typeface="Lucida Sans"/>
              </a:rPr>
              <a:t>INSERIMENTO DELLO STOP A ZERO</a:t>
            </a:r>
            <a:endParaRPr lang="it-IT" sz="7200" b="1" kern="1200" dirty="0">
              <a:solidFill>
                <a:srgbClr val="FFFFFF"/>
              </a:solidFill>
              <a:latin typeface="+mn-lt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51561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77BD007-17EF-BA47-97AF-714C7905332D}"/>
              </a:ext>
            </a:extLst>
          </p:cNvPr>
          <p:cNvSpPr txBox="1"/>
          <p:nvPr/>
        </p:nvSpPr>
        <p:spPr>
          <a:xfrm>
            <a:off x="596464" y="5528886"/>
            <a:ext cx="10999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Potremmo decidere di consigliarvi di inserire lo stop a zero. Mettendo in sicurezza l’operazione, evitando perdite anche prima del raggiungimento del primo target.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13AA2CE-9BA9-C849-9CF2-EA02BFB6D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267" y="1831638"/>
            <a:ext cx="8939463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998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25F1416B-C1E7-834E-9085-3ED18E487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04" y="551961"/>
            <a:ext cx="10999072" cy="461855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480EAA5-4BD4-6E4E-A08D-FBCDC5DDC22C}"/>
              </a:ext>
            </a:extLst>
          </p:cNvPr>
          <p:cNvSpPr txBox="1"/>
          <p:nvPr/>
        </p:nvSpPr>
        <p:spPr>
          <a:xfrm>
            <a:off x="808465" y="5515869"/>
            <a:ext cx="1057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Prima di inserire lo stop a zero, dobbiamo chiudere i due ordini </a:t>
            </a:r>
            <a:r>
              <a:rPr lang="it-IT" dirty="0" err="1"/>
              <a:t>limit</a:t>
            </a:r>
            <a:r>
              <a:rPr lang="it-IT" dirty="0"/>
              <a:t> precedenti (Target 1 e 2). </a:t>
            </a:r>
          </a:p>
          <a:p>
            <a:pPr algn="ctr"/>
            <a:r>
              <a:rPr lang="it-IT" dirty="0"/>
              <a:t>Per farlo, basterà cliccare sulla «X» accanto ai due ordini. </a:t>
            </a:r>
          </a:p>
        </p:txBody>
      </p:sp>
      <p:sp>
        <p:nvSpPr>
          <p:cNvPr id="5" name="Anello 4">
            <a:extLst>
              <a:ext uri="{FF2B5EF4-FFF2-40B4-BE49-F238E27FC236}">
                <a16:creationId xmlns:a16="http://schemas.microsoft.com/office/drawing/2014/main" id="{4FC0885E-1BA4-4B4B-9D9C-8A0366ACFDD4}"/>
              </a:ext>
            </a:extLst>
          </p:cNvPr>
          <p:cNvSpPr/>
          <p:nvPr/>
        </p:nvSpPr>
        <p:spPr>
          <a:xfrm>
            <a:off x="4862262" y="2461211"/>
            <a:ext cx="357188" cy="3143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3" name="Anello 12">
            <a:extLst>
              <a:ext uri="{FF2B5EF4-FFF2-40B4-BE49-F238E27FC236}">
                <a16:creationId xmlns:a16="http://schemas.microsoft.com/office/drawing/2014/main" id="{C2A52AE5-1C9A-0347-B931-615F3203BFC4}"/>
              </a:ext>
            </a:extLst>
          </p:cNvPr>
          <p:cNvSpPr/>
          <p:nvPr/>
        </p:nvSpPr>
        <p:spPr>
          <a:xfrm>
            <a:off x="4862262" y="2115853"/>
            <a:ext cx="357188" cy="3143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2918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889783" y="1891740"/>
            <a:ext cx="104124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Per inserire </a:t>
            </a:r>
            <a:r>
              <a:rPr lang="it-IT" sz="4000" dirty="0">
                <a:solidFill>
                  <a:srgbClr val="FF0000"/>
                </a:solidFill>
                <a:latin typeface="Bembo" panose="02020502050201020203" pitchFamily="18" charset="0"/>
              </a:rPr>
              <a:t>STOP A ZERO </a:t>
            </a:r>
            <a:r>
              <a:rPr lang="it-IT" sz="4000" dirty="0">
                <a:latin typeface="Bembo" panose="02020502050201020203" pitchFamily="18" charset="0"/>
              </a:rPr>
              <a:t>e </a:t>
            </a:r>
            <a:r>
              <a:rPr lang="it-IT" sz="4000" dirty="0">
                <a:solidFill>
                  <a:srgbClr val="00B050"/>
                </a:solidFill>
                <a:latin typeface="Bembo" panose="02020502050201020203" pitchFamily="18" charset="0"/>
              </a:rPr>
              <a:t>TAKE PROFIT </a:t>
            </a:r>
            <a:r>
              <a:rPr lang="it-IT" sz="4000" dirty="0">
                <a:latin typeface="Bembo" panose="02020502050201020203" pitchFamily="18" charset="0"/>
              </a:rPr>
              <a:t>insieme si utilizza l’ordine OCO (Ordine Cancella Ordine). Andiamo nella parte destra dove si effettuano gli ordini, clicco </a:t>
            </a:r>
            <a:r>
              <a:rPr lang="it-IT" sz="4000" dirty="0">
                <a:solidFill>
                  <a:srgbClr val="FF0000"/>
                </a:solidFill>
                <a:latin typeface="Bembo" panose="02020502050201020203" pitchFamily="18" charset="0"/>
              </a:rPr>
              <a:t>VENDI </a:t>
            </a:r>
            <a:r>
              <a:rPr lang="it-IT" sz="4000" dirty="0">
                <a:solidFill>
                  <a:srgbClr val="FF0000"/>
                </a:solidFill>
                <a:latin typeface="Bembo" panose="02020502050201020203" pitchFamily="18" charset="0"/>
                <a:sym typeface="Wingdings" pitchFamily="2" charset="2"/>
              </a:rPr>
              <a:t></a:t>
            </a:r>
            <a:r>
              <a:rPr lang="it-IT" sz="4000" dirty="0">
                <a:latin typeface="Bembo" panose="02020502050201020203" pitchFamily="18" charset="0"/>
              </a:rPr>
              <a:t> </a:t>
            </a:r>
            <a:r>
              <a:rPr lang="it-IT" sz="4000" dirty="0">
                <a:highlight>
                  <a:srgbClr val="FFFF00"/>
                </a:highlight>
                <a:latin typeface="Bembo" panose="02020502050201020203" pitchFamily="18" charset="0"/>
              </a:rPr>
              <a:t>OCO </a:t>
            </a:r>
          </a:p>
          <a:p>
            <a:pPr algn="ctr"/>
            <a:endParaRPr lang="it-IT" sz="40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4116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2F129D6C-4F71-4746-8D55-3A0659AD9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04" y="551962"/>
            <a:ext cx="11000232" cy="461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726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tangolo 6">
            <a:extLst>
              <a:ext uri="{FF2B5EF4-FFF2-40B4-BE49-F238E27FC236}">
                <a16:creationId xmlns:a16="http://schemas.microsoft.com/office/drawing/2014/main" id="{C7717B0F-EB58-C848-BDC0-47B06D6E843B}"/>
              </a:ext>
            </a:extLst>
          </p:cNvPr>
          <p:cNvSpPr/>
          <p:nvPr/>
        </p:nvSpPr>
        <p:spPr>
          <a:xfrm>
            <a:off x="3720976" y="1530036"/>
            <a:ext cx="3811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1- Prezzo: inserisco il primo </a:t>
            </a:r>
            <a:r>
              <a:rPr lang="it-IT" dirty="0">
                <a:solidFill>
                  <a:srgbClr val="00B050"/>
                </a:solidFill>
                <a:latin typeface="Bembo" panose="02020502050201020203" pitchFamily="18" charset="0"/>
              </a:rPr>
              <a:t>take profit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2EA4B83-A682-8B43-BD68-1FE1611E08CB}"/>
              </a:ext>
            </a:extLst>
          </p:cNvPr>
          <p:cNvSpPr/>
          <p:nvPr/>
        </p:nvSpPr>
        <p:spPr>
          <a:xfrm>
            <a:off x="3720975" y="1939868"/>
            <a:ext cx="6545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2- Stop: inserisco un livello leggermente più alto di quello di entrata 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47BC527-6B17-6647-80E1-5228E0A1F5DC}"/>
              </a:ext>
            </a:extLst>
          </p:cNvPr>
          <p:cNvSpPr/>
          <p:nvPr/>
        </p:nvSpPr>
        <p:spPr>
          <a:xfrm>
            <a:off x="3720975" y="2349700"/>
            <a:ext cx="37062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3- Limite: inserisco il livello di entrata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F914784-C0C0-1F40-8DB5-EE29B725F9F6}"/>
              </a:ext>
            </a:extLst>
          </p:cNvPr>
          <p:cNvSpPr/>
          <p:nvPr/>
        </p:nvSpPr>
        <p:spPr>
          <a:xfrm>
            <a:off x="3720976" y="2759532"/>
            <a:ext cx="4347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4- Metà della quantità della crypto acquistata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1DE3ABC-343B-6C40-9508-C4FC5B2BC870}"/>
              </a:ext>
            </a:extLst>
          </p:cNvPr>
          <p:cNvSpPr txBox="1"/>
          <p:nvPr/>
        </p:nvSpPr>
        <p:spPr>
          <a:xfrm>
            <a:off x="595305" y="5402179"/>
            <a:ext cx="10999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Venderemo la metà della quantità acquistata di YFII per il primo </a:t>
            </a:r>
            <a:r>
              <a:rPr lang="it-IT" sz="2400" dirty="0">
                <a:solidFill>
                  <a:srgbClr val="00B050"/>
                </a:solidFill>
              </a:rPr>
              <a:t>take profit</a:t>
            </a:r>
            <a:r>
              <a:rPr lang="it-IT" sz="2400" dirty="0"/>
              <a:t>, dopodiché ripeteremo l’ordine OCO inserendo il secondo </a:t>
            </a:r>
            <a:r>
              <a:rPr lang="it-IT" sz="2400" dirty="0">
                <a:solidFill>
                  <a:srgbClr val="00B050"/>
                </a:solidFill>
              </a:rPr>
              <a:t>take profit</a:t>
            </a:r>
            <a:r>
              <a:rPr lang="it-IT" sz="2400" dirty="0"/>
              <a:t>. 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972F0D03-9FFA-1849-B3D0-C21F6FE08A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508" b="10508"/>
          <a:stretch/>
        </p:blipFill>
        <p:spPr>
          <a:xfrm>
            <a:off x="596463" y="551962"/>
            <a:ext cx="2989700" cy="461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936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062DBF6-754B-6449-B8CE-14C2F50BAC4A}"/>
              </a:ext>
            </a:extLst>
          </p:cNvPr>
          <p:cNvSpPr txBox="1"/>
          <p:nvPr/>
        </p:nvSpPr>
        <p:spPr>
          <a:xfrm>
            <a:off x="3785732" y="617861"/>
            <a:ext cx="6076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Bembo" panose="02020502050201020203" pitchFamily="18" charset="0"/>
              </a:rPr>
              <a:t>ESEGUIAMO IL SECONDO ORDINE OCO PER INSERIRE STOP A ZERO E TARGET 2: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FCB4B00C-FC2F-374E-A275-3A59715940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70" b="15170"/>
          <a:stretch/>
        </p:blipFill>
        <p:spPr>
          <a:xfrm>
            <a:off x="596462" y="534339"/>
            <a:ext cx="2889688" cy="4636172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E07191E7-B17C-1244-858E-8EC1609589E5}"/>
              </a:ext>
            </a:extLst>
          </p:cNvPr>
          <p:cNvSpPr/>
          <p:nvPr/>
        </p:nvSpPr>
        <p:spPr>
          <a:xfrm>
            <a:off x="3785732" y="1455938"/>
            <a:ext cx="3925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1- Prezzo: inserisco il secondo </a:t>
            </a:r>
            <a:r>
              <a:rPr lang="it-IT" dirty="0">
                <a:solidFill>
                  <a:srgbClr val="00B050"/>
                </a:solidFill>
                <a:latin typeface="Bembo" panose="02020502050201020203" pitchFamily="18" charset="0"/>
              </a:rPr>
              <a:t>take profit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2A9DBE3-2277-2346-ABDF-585702CA7847}"/>
              </a:ext>
            </a:extLst>
          </p:cNvPr>
          <p:cNvSpPr/>
          <p:nvPr/>
        </p:nvSpPr>
        <p:spPr>
          <a:xfrm>
            <a:off x="3785734" y="1865770"/>
            <a:ext cx="64811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2- Stop: inserisco un livello leggermente più alto di quello di entrata 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3E7F862-4D65-9944-BFCA-E590A85AC495}"/>
              </a:ext>
            </a:extLst>
          </p:cNvPr>
          <p:cNvSpPr/>
          <p:nvPr/>
        </p:nvSpPr>
        <p:spPr>
          <a:xfrm>
            <a:off x="3785732" y="2270902"/>
            <a:ext cx="3716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3- Limite: inserisco il livello di entrata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8C9920E-5750-5E44-800F-232F58830E91}"/>
              </a:ext>
            </a:extLst>
          </p:cNvPr>
          <p:cNvSpPr/>
          <p:nvPr/>
        </p:nvSpPr>
        <p:spPr>
          <a:xfrm>
            <a:off x="3785732" y="3393244"/>
            <a:ext cx="23313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4- Quantità rimanente</a:t>
            </a:r>
            <a:endParaRPr lang="it-IT" dirty="0">
              <a:solidFill>
                <a:srgbClr val="FF0000"/>
              </a:solidFill>
              <a:latin typeface="Bembo" panose="02020502050201020203" pitchFamily="18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F1842B3-6F33-DC48-8B6B-1310F7D677D1}"/>
              </a:ext>
            </a:extLst>
          </p:cNvPr>
          <p:cNvSpPr txBox="1"/>
          <p:nvPr/>
        </p:nvSpPr>
        <p:spPr>
          <a:xfrm>
            <a:off x="596462" y="5617029"/>
            <a:ext cx="10999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In questo modo abbiamo messo in sicurezza l’operazione</a:t>
            </a:r>
          </a:p>
        </p:txBody>
      </p:sp>
    </p:spTree>
    <p:extLst>
      <p:ext uri="{BB962C8B-B14F-4D97-AF65-F5344CB8AC3E}">
        <p14:creationId xmlns:p14="http://schemas.microsoft.com/office/powerpoint/2010/main" val="25130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i 11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1575E4"/>
      </a:accent1>
      <a:accent2>
        <a:srgbClr val="000000"/>
      </a:accent2>
      <a:accent3>
        <a:srgbClr val="1575E4"/>
      </a:accent3>
      <a:accent4>
        <a:srgbClr val="1575E4"/>
      </a:accent4>
      <a:accent5>
        <a:srgbClr val="1575E4"/>
      </a:accent5>
      <a:accent6>
        <a:srgbClr val="1575E4"/>
      </a:accent6>
      <a:hlink>
        <a:srgbClr val="1575E4"/>
      </a:hlink>
      <a:folHlink>
        <a:srgbClr val="1575E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2152</Words>
  <Application>Microsoft Office PowerPoint</Application>
  <PresentationFormat>Widescreen</PresentationFormat>
  <Paragraphs>154</Paragraphs>
  <Slides>85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85</vt:i4>
      </vt:variant>
    </vt:vector>
  </HeadingPairs>
  <TitlesOfParts>
    <vt:vector size="90" baseType="lpstr">
      <vt:lpstr>Arial</vt:lpstr>
      <vt:lpstr>Bembo</vt:lpstr>
      <vt:lpstr>Calibri</vt:lpstr>
      <vt:lpstr>Calibri Light</vt:lpstr>
      <vt:lpstr>Tema di Office</vt:lpstr>
      <vt:lpstr>INSERIMENTO DEI SEGNALI WEEKLY DAILY IN BASE AL RISCHIO 2% O 3 % DEL CAPITALE SPECULATIVO</vt:lpstr>
      <vt:lpstr>Presentazione standard di PowerPoint</vt:lpstr>
      <vt:lpstr>  </vt:lpstr>
      <vt:lpstr>  </vt:lpstr>
      <vt:lpstr>INSERIMENTO DEI SEGNALI WEEKLY E DAILY IN BASE AL RISCHIO GIORNALIERO: LA QUANTITA’ DI CRYPTO AL NUMERATORE DA ACQUISTARE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ACQUISTO DI UNA CRYPTO CHE HA IL GRAFICO CON EUR: LA MAGGIOR PARTE DELLE CRYPTO PRINCIPALI HA IL GRAFICO IN EUR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ACQUISTO DI UNA CRYPTO CHE NON HA IL GRAFICO CON EUR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INSERIMENTO DEI LIVELLI DI  TAKE PROFIT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RAGGIUNGIMENTO DEL PRIMO TARGET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COMUNICAZIONE: METTERE LO STOP A ZERO SU UN SEGNALE</vt:lpstr>
      <vt:lpstr>INSERIMENTO DELLO STOP A ZERO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Andreas Carosi</dc:creator>
  <cp:lastModifiedBy>andrea carosi</cp:lastModifiedBy>
  <cp:revision>68</cp:revision>
  <dcterms:created xsi:type="dcterms:W3CDTF">2021-04-10T16:58:46Z</dcterms:created>
  <dcterms:modified xsi:type="dcterms:W3CDTF">2021-09-10T11:21:19Z</dcterms:modified>
</cp:coreProperties>
</file>