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9" r:id="rId1"/>
  </p:sldMasterIdLst>
  <p:notesMasterIdLst>
    <p:notesMasterId r:id="rId55"/>
  </p:notesMasterIdLst>
  <p:sldIdLst>
    <p:sldId id="567" r:id="rId2"/>
    <p:sldId id="3859" r:id="rId3"/>
    <p:sldId id="3860" r:id="rId4"/>
    <p:sldId id="3902" r:id="rId5"/>
    <p:sldId id="3903" r:id="rId6"/>
    <p:sldId id="3904" r:id="rId7"/>
    <p:sldId id="3906" r:id="rId8"/>
    <p:sldId id="3905" r:id="rId9"/>
    <p:sldId id="3861" r:id="rId10"/>
    <p:sldId id="3943" r:id="rId11"/>
    <p:sldId id="3907" r:id="rId12"/>
    <p:sldId id="3862" r:id="rId13"/>
    <p:sldId id="3908" r:id="rId14"/>
    <p:sldId id="3909" r:id="rId15"/>
    <p:sldId id="3910" r:id="rId16"/>
    <p:sldId id="3911" r:id="rId17"/>
    <p:sldId id="3913" r:id="rId18"/>
    <p:sldId id="3912" r:id="rId19"/>
    <p:sldId id="3914" r:id="rId20"/>
    <p:sldId id="3915" r:id="rId21"/>
    <p:sldId id="3146" r:id="rId22"/>
    <p:sldId id="3916" r:id="rId23"/>
    <p:sldId id="3917" r:id="rId24"/>
    <p:sldId id="3918" r:id="rId25"/>
    <p:sldId id="3891" r:id="rId26"/>
    <p:sldId id="3892" r:id="rId27"/>
    <p:sldId id="3851" r:id="rId28"/>
    <p:sldId id="3919" r:id="rId29"/>
    <p:sldId id="3920" r:id="rId30"/>
    <p:sldId id="3921" r:id="rId31"/>
    <p:sldId id="3893" r:id="rId32"/>
    <p:sldId id="3852" r:id="rId33"/>
    <p:sldId id="3894" r:id="rId34"/>
    <p:sldId id="3923" r:id="rId35"/>
    <p:sldId id="3932" r:id="rId36"/>
    <p:sldId id="3933" r:id="rId37"/>
    <p:sldId id="3934" r:id="rId38"/>
    <p:sldId id="3935" r:id="rId39"/>
    <p:sldId id="3936" r:id="rId40"/>
    <p:sldId id="3937" r:id="rId41"/>
    <p:sldId id="3924" r:id="rId42"/>
    <p:sldId id="3925" r:id="rId43"/>
    <p:sldId id="3926" r:id="rId44"/>
    <p:sldId id="3927" r:id="rId45"/>
    <p:sldId id="3928" r:id="rId46"/>
    <p:sldId id="3929" r:id="rId47"/>
    <p:sldId id="3930" r:id="rId48"/>
    <p:sldId id="3931" r:id="rId49"/>
    <p:sldId id="3938" r:id="rId50"/>
    <p:sldId id="3939" r:id="rId51"/>
    <p:sldId id="3940" r:id="rId52"/>
    <p:sldId id="3941" r:id="rId53"/>
    <p:sldId id="3942" r:id="rId5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727A30-E954-4584-B5CA-0A7777728D7E}" v="1" dt="2021-03-12T18:06:07.4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00" autoAdjust="0"/>
    <p:restoredTop sz="93356" autoAdjust="0"/>
  </p:normalViewPr>
  <p:slideViewPr>
    <p:cSldViewPr>
      <p:cViewPr varScale="1">
        <p:scale>
          <a:sx n="104" d="100"/>
          <a:sy n="104" d="100"/>
        </p:scale>
        <p:origin x="188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458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62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 carosi" userId="c1f696d356e03020" providerId="LiveId" clId="{16727A30-E954-4584-B5CA-0A7777728D7E}"/>
    <pc:docChg chg="custSel addSld delSld modSld">
      <pc:chgData name="andrea carosi" userId="c1f696d356e03020" providerId="LiveId" clId="{16727A30-E954-4584-B5CA-0A7777728D7E}" dt="2021-03-12T18:06:44.491" v="2" actId="47"/>
      <pc:docMkLst>
        <pc:docMk/>
      </pc:docMkLst>
      <pc:sldChg chg="add">
        <pc:chgData name="andrea carosi" userId="c1f696d356e03020" providerId="LiveId" clId="{16727A30-E954-4584-B5CA-0A7777728D7E}" dt="2021-03-12T18:06:07.449" v="0"/>
        <pc:sldMkLst>
          <pc:docMk/>
          <pc:sldMk cId="3814982046" sldId="2422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412706097" sldId="3086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1475548189" sldId="3101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142906585" sldId="3103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440838803" sldId="3107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024703334" sldId="3108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697592141" sldId="3109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1825144420" sldId="3114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3179494595" sldId="3135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346663947" sldId="3143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680708080" sldId="3144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827238607" sldId="3145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921751425" sldId="3146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208789322" sldId="3148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729360620" sldId="3149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533712139" sldId="3150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15304940" sldId="3151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3343065858" sldId="3152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20785966" sldId="3153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891659874" sldId="3154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498360269" sldId="3155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061343251" sldId="3156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3428634054" sldId="3157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951634562" sldId="3160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556111786" sldId="3161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502156755" sldId="3162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583608632" sldId="3163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309480150" sldId="3164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350749950" sldId="3165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03057367" sldId="3166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19269707" sldId="3167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136642208" sldId="3168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3413827059" sldId="3169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591651771" sldId="3170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988807994" sldId="3171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148879416" sldId="3173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743178895" sldId="3174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4284693981" sldId="3176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1093907522" sldId="3178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1679749813" sldId="3183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1220372557" sldId="3186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339660101" sldId="3202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942637516" sldId="3203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747001085" sldId="3204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1750865720" sldId="3205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3691410" sldId="3206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656274879" sldId="3207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872306874" sldId="3208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487392427" sldId="3209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39326115" sldId="3212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4760644" sldId="3213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613208041" sldId="3214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765865519" sldId="3215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950981351" sldId="3216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597369449" sldId="3217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023129186" sldId="3218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309542203" sldId="3219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68478264" sldId="3220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74141420" sldId="3221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839070695" sldId="3222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3554209388" sldId="3224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060740402" sldId="3225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973506368" sldId="3226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004389332" sldId="3227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276616721" sldId="3228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840313467" sldId="3229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924870881" sldId="3230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866126888" sldId="3231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4133877372" sldId="3232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4187541869" sldId="3233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3687203055" sldId="3234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4197207081" sldId="3236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3345585445" sldId="3238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204506000" sldId="3240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4008556183" sldId="3241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823603152" sldId="3243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326098886" sldId="3244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961984878" sldId="3245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570608005" sldId="3246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4139911381" sldId="3247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906994614" sldId="3248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416759039" sldId="3249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159216434" sldId="3250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498111071" sldId="3251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562078280" sldId="3252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042620737" sldId="3253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922953443" sldId="3254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4088628069" sldId="3255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438460917" sldId="3256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676109693" sldId="3257"/>
        </pc:sldMkLst>
      </pc:sldChg>
      <pc:sldChg chg="modSp add mod">
        <pc:chgData name="andrea carosi" userId="c1f696d356e03020" providerId="LiveId" clId="{16727A30-E954-4584-B5CA-0A7777728D7E}" dt="2021-03-12T18:06:07.801" v="1" actId="27636"/>
        <pc:sldMkLst>
          <pc:docMk/>
          <pc:sldMk cId="2383881557" sldId="3258"/>
        </pc:sldMkLst>
        <pc:spChg chg="mod">
          <ac:chgData name="andrea carosi" userId="c1f696d356e03020" providerId="LiveId" clId="{16727A30-E954-4584-B5CA-0A7777728D7E}" dt="2021-03-12T18:06:07.801" v="1" actId="27636"/>
          <ac:spMkLst>
            <pc:docMk/>
            <pc:sldMk cId="2383881557" sldId="3258"/>
            <ac:spMk id="5" creationId="{00000000-0000-0000-0000-000000000000}"/>
          </ac:spMkLst>
        </pc:spChg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851151740" sldId="3476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62210397" sldId="3477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468467786" sldId="3478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912250294" sldId="3515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416337395" sldId="3516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630777563" sldId="3539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976061756" sldId="3540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877174668" sldId="3541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441380899" sldId="3542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828904878" sldId="3543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287302435" sldId="3544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210300156" sldId="3545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949869403" sldId="3546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345651602" sldId="3547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023861037" sldId="3548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892002382" sldId="3550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211700761" sldId="3551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747916203" sldId="3552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755093837" sldId="3553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059473269" sldId="3554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656699866" sldId="3555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687890607" sldId="3556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400879674" sldId="3557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646158910" sldId="3558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871749439" sldId="3559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829911631" sldId="3560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581211788" sldId="3561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547787759" sldId="3562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4219046080" sldId="3563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699899231" sldId="3564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777017382" sldId="3565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37139740" sldId="3566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58773298" sldId="3567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84815494" sldId="3568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435496107" sldId="3569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247030967" sldId="3570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331569253" sldId="3571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737830424" sldId="3572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126216477" sldId="3573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546255014" sldId="3574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734134513" sldId="3575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723214653" sldId="3576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065267092" sldId="3577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596610525" sldId="3578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78244024" sldId="3579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262256314" sldId="3580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791315502" sldId="3755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1301883501" sldId="3757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688285782" sldId="3758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1608663189" sldId="3759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047221702" sldId="3760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3986575250" sldId="3761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4243484474" sldId="3762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1106731745" sldId="3763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362871395" sldId="3764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315541941" sldId="3765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353105960" sldId="3766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31153640" sldId="3767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13276884" sldId="3768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811460864" sldId="3769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017804260" sldId="3770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734557726" sldId="3771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3349895220" sldId="3772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519132396" sldId="3773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978750356" sldId="3775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1979516918" sldId="3779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3467317818" sldId="3781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603647504" sldId="3783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987522146" sldId="3787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3969717039" sldId="3788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890538743" sldId="3789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589402470" sldId="3790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936848187" sldId="3791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4217470518" sldId="3792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620904933" sldId="3793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4027079201" sldId="3794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4280372996" sldId="3795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1033567885" sldId="3796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636980608" sldId="3797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53298643" sldId="3798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4259999880" sldId="3799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827162458" sldId="3800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249320235" sldId="3801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1277419006" sldId="3802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3400949910" sldId="3803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4249836555" sldId="3804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657864572" sldId="3805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422446550" sldId="3806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3556201698" sldId="3807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3478004938" sldId="3809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4267960756" sldId="3812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3694767713" sldId="3816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4226889136" sldId="3821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762543131" sldId="3822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427815491" sldId="3825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4256546819" sldId="3827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3894250113" sldId="3830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508002943" sldId="3834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1180031910" sldId="3835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691013714" sldId="3836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1914285173" sldId="3837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203701654" sldId="3838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375810494" sldId="3839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3477550268" sldId="3840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552881503" sldId="3841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3447371210" sldId="3842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1257496330" sldId="3844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3625829248" sldId="3845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1593960728" sldId="3846"/>
        </pc:sldMkLst>
      </pc:sldChg>
      <pc:sldChg chg="del">
        <pc:chgData name="andrea carosi" userId="c1f696d356e03020" providerId="LiveId" clId="{16727A30-E954-4584-B5CA-0A7777728D7E}" dt="2021-03-12T18:06:44.491" v="2" actId="47"/>
        <pc:sldMkLst>
          <pc:docMk/>
          <pc:sldMk cId="2602843258" sldId="3847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625931731" sldId="3848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751505924" sldId="3849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286517339" sldId="3850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222187685" sldId="3851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720931063" sldId="3852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102794408" sldId="3853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723192777" sldId="3854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891328699" sldId="3855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662513700" sldId="3856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1757324754" sldId="3857"/>
        </pc:sldMkLst>
      </pc:sldChg>
      <pc:sldChg chg="add">
        <pc:chgData name="andrea carosi" userId="c1f696d356e03020" providerId="LiveId" clId="{16727A30-E954-4584-B5CA-0A7777728D7E}" dt="2021-03-12T18:06:07.449" v="0"/>
        <pc:sldMkLst>
          <pc:docMk/>
          <pc:sldMk cId="3327479015" sldId="3858"/>
        </pc:sldMkLst>
      </pc:sldChg>
    </pc:docChg>
  </pc:docChgLst>
  <pc:docChgLst>
    <pc:chgData name="andrea carosi" userId="c1f696d356e03020" providerId="LiveId" clId="{3A7AAACB-F53C-4E33-A8E4-98359A573F10}"/>
    <pc:docChg chg="custSel delSld modSld">
      <pc:chgData name="andrea carosi" userId="c1f696d356e03020" providerId="LiveId" clId="{3A7AAACB-F53C-4E33-A8E4-98359A573F10}" dt="2021-03-08T11:25:18.225" v="316" actId="2696"/>
      <pc:docMkLst>
        <pc:docMk/>
      </pc:docMkLst>
      <pc:sldChg chg="modSp mod">
        <pc:chgData name="andrea carosi" userId="c1f696d356e03020" providerId="LiveId" clId="{3A7AAACB-F53C-4E33-A8E4-98359A573F10}" dt="2021-03-04T11:35:40.266" v="0" actId="20577"/>
        <pc:sldMkLst>
          <pc:docMk/>
          <pc:sldMk cId="791315502" sldId="3755"/>
        </pc:sldMkLst>
        <pc:spChg chg="mod">
          <ac:chgData name="andrea carosi" userId="c1f696d356e03020" providerId="LiveId" clId="{3A7AAACB-F53C-4E33-A8E4-98359A573F10}" dt="2021-03-04T11:35:40.266" v="0" actId="20577"/>
          <ac:spMkLst>
            <pc:docMk/>
            <pc:sldMk cId="791315502" sldId="3755"/>
            <ac:spMk id="8" creationId="{1F118FE4-A89D-4A87-B45C-6D5B2A8A9791}"/>
          </ac:spMkLst>
        </pc:spChg>
      </pc:sldChg>
      <pc:sldChg chg="modSp del mod">
        <pc:chgData name="andrea carosi" userId="c1f696d356e03020" providerId="LiveId" clId="{3A7AAACB-F53C-4E33-A8E4-98359A573F10}" dt="2021-03-08T11:25:18.225" v="316" actId="2696"/>
        <pc:sldMkLst>
          <pc:docMk/>
          <pc:sldMk cId="2542209503" sldId="3848"/>
        </pc:sldMkLst>
        <pc:spChg chg="mod">
          <ac:chgData name="andrea carosi" userId="c1f696d356e03020" providerId="LiveId" clId="{3A7AAACB-F53C-4E33-A8E4-98359A573F10}" dt="2021-03-06T18:15:19.580" v="315" actId="20577"/>
          <ac:spMkLst>
            <pc:docMk/>
            <pc:sldMk cId="2542209503" sldId="3848"/>
            <ac:spMk id="8" creationId="{1F118FE4-A89D-4A87-B45C-6D5B2A8A979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8E5E3-5D8E-4F0C-9AAF-EA1662AD5347}" type="datetimeFigureOut">
              <a:rPr lang="it-IT" smtClean="0"/>
              <a:pPr/>
              <a:t>30/11/2021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DB97E-250F-4B3B-8C34-8605356A576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5857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C799-48C7-42B3-B131-CE22030976B8}" type="datetimeFigureOut">
              <a:rPr lang="it-IT" smtClean="0"/>
              <a:pPr/>
              <a:t>30/11/2021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EEBA5341-A74A-4D42-B339-40CA96F60DB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021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C799-48C7-42B3-B131-CE22030976B8}" type="datetimeFigureOut">
              <a:rPr lang="it-IT" smtClean="0"/>
              <a:pPr/>
              <a:t>30/11/2021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A5341-A74A-4D42-B339-40CA96F60DB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7987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C799-48C7-42B3-B131-CE22030976B8}" type="datetimeFigureOut">
              <a:rPr lang="it-IT" smtClean="0"/>
              <a:pPr/>
              <a:t>30/11/2021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EBA5341-A74A-4D42-B339-40CA96F60DB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995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C799-48C7-42B3-B131-CE22030976B8}" type="datetimeFigureOut">
              <a:rPr lang="it-IT" smtClean="0"/>
              <a:pPr/>
              <a:t>30/11/2021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EBA5341-A74A-4D42-B339-40CA96F60DB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6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C799-48C7-42B3-B131-CE22030976B8}" type="datetimeFigureOut">
              <a:rPr lang="it-IT" smtClean="0"/>
              <a:pPr/>
              <a:t>30/11/2021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EBA5341-A74A-4D42-B339-40CA96F60DB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5289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C799-48C7-42B3-B131-CE22030976B8}" type="datetimeFigureOut">
              <a:rPr lang="it-IT" smtClean="0"/>
              <a:pPr/>
              <a:t>30/11/2021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A5341-A74A-4D42-B339-40CA96F60DB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3255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C799-48C7-42B3-B131-CE22030976B8}" type="datetimeFigureOut">
              <a:rPr lang="it-IT" smtClean="0"/>
              <a:pPr/>
              <a:t>30/11/2021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A5341-A74A-4D42-B339-40CA96F60DB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9851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C799-48C7-42B3-B131-CE22030976B8}" type="datetimeFigureOut">
              <a:rPr lang="it-IT" smtClean="0"/>
              <a:pPr/>
              <a:t>30/11/2021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A5341-A74A-4D42-B339-40CA96F60DB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595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C799-48C7-42B3-B131-CE22030976B8}" type="datetimeFigureOut">
              <a:rPr lang="it-IT" smtClean="0"/>
              <a:pPr/>
              <a:t>30/11/2021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EBA5341-A74A-4D42-B339-40CA96F60DB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2824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C799-48C7-42B3-B131-CE22030976B8}" type="datetimeFigureOut">
              <a:rPr lang="it-IT" smtClean="0"/>
              <a:pPr/>
              <a:t>30/11/2021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EBA5341-A74A-4D42-B339-40CA96F60DB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9211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C799-48C7-42B3-B131-CE22030976B8}" type="datetimeFigureOut">
              <a:rPr lang="it-IT" smtClean="0"/>
              <a:pPr/>
              <a:t>30/11/2021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EBA5341-A74A-4D42-B339-40CA96F60DB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2453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C799-48C7-42B3-B131-CE22030976B8}" type="datetimeFigureOut">
              <a:rPr lang="it-IT" smtClean="0"/>
              <a:pPr/>
              <a:t>30/11/2021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EBA5341-A74A-4D42-B339-40CA96F60DB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40257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C799-48C7-42B3-B131-CE22030976B8}" type="datetimeFigureOut">
              <a:rPr lang="it-IT" smtClean="0"/>
              <a:pPr/>
              <a:t>30/11/2021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EBA5341-A74A-4D42-B339-40CA96F60DB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3519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C799-48C7-42B3-B131-CE22030976B8}" type="datetimeFigureOut">
              <a:rPr lang="it-IT" smtClean="0"/>
              <a:pPr/>
              <a:t>30/11/2021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EBA5341-A74A-4D42-B339-40CA96F60DB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42122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C799-48C7-42B3-B131-CE22030976B8}" type="datetimeFigureOut">
              <a:rPr lang="it-IT" smtClean="0"/>
              <a:pPr/>
              <a:t>30/11/2021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A5341-A74A-4D42-B339-40CA96F60DB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4786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C799-48C7-42B3-B131-CE22030976B8}" type="datetimeFigureOut">
              <a:rPr lang="it-IT" smtClean="0"/>
              <a:pPr/>
              <a:t>30/11/2021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A5341-A74A-4D42-B339-40CA96F60DB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7518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9C799-48C7-42B3-B131-CE22030976B8}" type="datetimeFigureOut">
              <a:rPr lang="it-IT" smtClean="0"/>
              <a:pPr/>
              <a:t>30/11/2021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EBA5341-A74A-4D42-B339-40CA96F60DB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6931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1" r:id="rId12"/>
    <p:sldLayoutId id="2147483942" r:id="rId13"/>
    <p:sldLayoutId id="2147483943" r:id="rId14"/>
    <p:sldLayoutId id="2147483944" r:id="rId15"/>
    <p:sldLayoutId id="214748394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4">
            <a:extLst>
              <a:ext uri="{FF2B5EF4-FFF2-40B4-BE49-F238E27FC236}">
                <a16:creationId xmlns:a16="http://schemas.microsoft.com/office/drawing/2014/main" id="{540AB70B-6D0D-439A-B953-220850226C07}"/>
              </a:ext>
            </a:extLst>
          </p:cNvPr>
          <p:cNvSpPr/>
          <p:nvPr/>
        </p:nvSpPr>
        <p:spPr>
          <a:xfrm>
            <a:off x="701316" y="1104243"/>
            <a:ext cx="8280920" cy="141073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defTabSz="342900">
              <a:spcBef>
                <a:spcPct val="0"/>
              </a:spcBef>
              <a:spcAft>
                <a:spcPts val="600"/>
              </a:spcAft>
            </a:pPr>
            <a:r>
              <a:rPr lang="it-IT" sz="4600" b="1" dirty="0">
                <a:ln w="0"/>
                <a:solidFill>
                  <a:schemeClr val="tx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Come mettere a nanna il cigno nero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5AB567-3D26-4F97-8075-A933D545A9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48" r="4" b="24265"/>
          <a:stretch/>
        </p:blipFill>
        <p:spPr>
          <a:xfrm>
            <a:off x="2919551" y="2514982"/>
            <a:ext cx="3844450" cy="3499893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7ED9EDB-C8ED-4499-B10D-4D4935E694AC}"/>
              </a:ext>
            </a:extLst>
          </p:cNvPr>
          <p:cNvSpPr txBox="1"/>
          <p:nvPr/>
        </p:nvSpPr>
        <p:spPr>
          <a:xfrm>
            <a:off x="899592" y="6014875"/>
            <a:ext cx="808264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>
              <a:spcBef>
                <a:spcPct val="0"/>
              </a:spcBef>
              <a:spcAft>
                <a:spcPts val="600"/>
              </a:spcAft>
            </a:pPr>
            <a:r>
              <a:rPr lang="it-IT" sz="3000" b="1" dirty="0">
                <a:ln w="0"/>
                <a:solidFill>
                  <a:schemeClr val="tx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Coach: Dott. Andrea Carosi</a:t>
            </a:r>
          </a:p>
        </p:txBody>
      </p:sp>
    </p:spTree>
    <p:extLst>
      <p:ext uri="{BB962C8B-B14F-4D97-AF65-F5344CB8AC3E}">
        <p14:creationId xmlns:p14="http://schemas.microsoft.com/office/powerpoint/2010/main" val="1714523572"/>
      </p:ext>
    </p:extLst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0D17CA-D010-4208-B621-6A796F241114}"/>
              </a:ext>
            </a:extLst>
          </p:cNvPr>
          <p:cNvSpPr txBox="1"/>
          <p:nvPr/>
        </p:nvSpPr>
        <p:spPr>
          <a:xfrm>
            <a:off x="1259632" y="1772817"/>
            <a:ext cx="712879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COME METTERE A NANNA IL CIGNO NERO: COME DIFENDERSI DA IMPROVVISI CROLLI DEL MERCATO CRYPTO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43347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0D17CA-D010-4208-B621-6A796F241114}"/>
              </a:ext>
            </a:extLst>
          </p:cNvPr>
          <p:cNvSpPr txBox="1"/>
          <p:nvPr/>
        </p:nvSpPr>
        <p:spPr>
          <a:xfrm>
            <a:off x="1331640" y="1916832"/>
            <a:ext cx="763284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1- La prima cosa da sottolineare che questo argomento riguarda solo i segnali di </a:t>
            </a:r>
            <a:r>
              <a:rPr lang="it-IT" sz="44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investing</a:t>
            </a:r>
            <a:r>
              <a:rPr lang="it-IT" sz="44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inseriti dal Generale </a:t>
            </a:r>
            <a:r>
              <a:rPr lang="it-IT" sz="44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Maxx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661246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0D17CA-D010-4208-B621-6A796F241114}"/>
              </a:ext>
            </a:extLst>
          </p:cNvPr>
          <p:cNvSpPr txBox="1"/>
          <p:nvPr/>
        </p:nvSpPr>
        <p:spPr>
          <a:xfrm>
            <a:off x="1331640" y="1916832"/>
            <a:ext cx="763284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Non riguardano i segnali speculativi inseriti dal Comandante Carosi e dal suo staff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673828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0D17CA-D010-4208-B621-6A796F241114}"/>
              </a:ext>
            </a:extLst>
          </p:cNvPr>
          <p:cNvSpPr txBox="1"/>
          <p:nvPr/>
        </p:nvSpPr>
        <p:spPr>
          <a:xfrm>
            <a:off x="1331640" y="1916832"/>
            <a:ext cx="763284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2- Il generale MAXX ha ampiamente spiegato nel suo corso di INVESTING, l’ atteggiamento da avere con i segnali di </a:t>
            </a:r>
            <a:r>
              <a:rPr lang="it-IT" sz="44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Investing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996962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0D17CA-D010-4208-B621-6A796F241114}"/>
              </a:ext>
            </a:extLst>
          </p:cNvPr>
          <p:cNvSpPr txBox="1"/>
          <p:nvPr/>
        </p:nvSpPr>
        <p:spPr>
          <a:xfrm>
            <a:off x="1331640" y="1916832"/>
            <a:ext cx="763284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I segnali di </a:t>
            </a:r>
            <a:r>
              <a:rPr lang="it-IT" sz="40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investing</a:t>
            </a:r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vengono inseriti su </a:t>
            </a:r>
            <a:r>
              <a:rPr lang="it-IT" sz="40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Crypto</a:t>
            </a:r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importanti, aventi alle spalle progetti importanti. Lo scopo è quello di lasciare a mercato questi segnali per mesi o anche anni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534240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0D17CA-D010-4208-B621-6A796F241114}"/>
              </a:ext>
            </a:extLst>
          </p:cNvPr>
          <p:cNvSpPr txBox="1"/>
          <p:nvPr/>
        </p:nvSpPr>
        <p:spPr>
          <a:xfrm>
            <a:off x="1331640" y="1916832"/>
            <a:ext cx="763284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L’ obiettivo è quello di vederli crescere nel tempo, senza bisogno di gestirli o mettere stop </a:t>
            </a:r>
            <a:r>
              <a:rPr lang="it-IT" sz="40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loss</a:t>
            </a:r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o take profit, sapendo che , grazie al progetto che hanno dietro , saliranno nel lungo periodo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490327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0D17CA-D010-4208-B621-6A796F241114}"/>
              </a:ext>
            </a:extLst>
          </p:cNvPr>
          <p:cNvSpPr txBox="1"/>
          <p:nvPr/>
        </p:nvSpPr>
        <p:spPr>
          <a:xfrm>
            <a:off x="1331640" y="1916832"/>
            <a:ext cx="763284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Non bisogna guardare ogni giorno l’ andamento di questi segnali di </a:t>
            </a:r>
            <a:r>
              <a:rPr lang="it-IT" sz="40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investing</a:t>
            </a:r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ma osservarli una volta al mese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761160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0D17CA-D010-4208-B621-6A796F241114}"/>
              </a:ext>
            </a:extLst>
          </p:cNvPr>
          <p:cNvSpPr txBox="1"/>
          <p:nvPr/>
        </p:nvSpPr>
        <p:spPr>
          <a:xfrm>
            <a:off x="1187624" y="1484784"/>
            <a:ext cx="784887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Questo corso riguarda coloro che, avendo inserito segnali di </a:t>
            </a:r>
            <a:r>
              <a:rPr lang="it-IT" sz="36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investing</a:t>
            </a:r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in passato e essendo questi segnali in grande attivo, vogliono metterli in sicurezza da possibili crolli improvvisi del mercato CRYPTO, inserendo un </a:t>
            </a:r>
            <a:r>
              <a:rPr lang="it-IT" sz="36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trailing</a:t>
            </a:r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stop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545066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0D17CA-D010-4208-B621-6A796F241114}"/>
              </a:ext>
            </a:extLst>
          </p:cNvPr>
          <p:cNvSpPr txBox="1"/>
          <p:nvPr/>
        </p:nvSpPr>
        <p:spPr>
          <a:xfrm>
            <a:off x="1187624" y="1484784"/>
            <a:ext cx="784887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Questo corso riguarda coloro che, inseriranno in futuro segnali di </a:t>
            </a:r>
            <a:r>
              <a:rPr lang="it-IT" sz="36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investing</a:t>
            </a:r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e essendo questi segnali in grande attivo</a:t>
            </a:r>
            <a:r>
              <a:rPr lang="it-IT" sz="3600" b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, vorranno </a:t>
            </a:r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metterli in sicurezza da possibili crolli improvvisi del mercato CRYPTO, inserendo un </a:t>
            </a:r>
            <a:r>
              <a:rPr lang="it-IT" sz="36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trailing</a:t>
            </a:r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stop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58069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0D17CA-D010-4208-B621-6A796F241114}"/>
              </a:ext>
            </a:extLst>
          </p:cNvPr>
          <p:cNvSpPr txBox="1"/>
          <p:nvPr/>
        </p:nvSpPr>
        <p:spPr>
          <a:xfrm>
            <a:off x="1187624" y="1484784"/>
            <a:ext cx="784887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Questo </a:t>
            </a:r>
            <a:r>
              <a:rPr lang="it-IT" sz="36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trailing</a:t>
            </a:r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stop li preserverà da eventuali crolli del mercato, chiudendo comunque in attivo il segnale di </a:t>
            </a:r>
            <a:r>
              <a:rPr lang="it-IT" sz="36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Investing</a:t>
            </a:r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, in attesa di poter rientrare con il timing giusto di un segnale speculativo comunicato su TELEGRAM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807520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0D17CA-D010-4208-B621-6A796F241114}"/>
              </a:ext>
            </a:extLst>
          </p:cNvPr>
          <p:cNvSpPr txBox="1"/>
          <p:nvPr/>
        </p:nvSpPr>
        <p:spPr>
          <a:xfrm>
            <a:off x="971600" y="1484784"/>
            <a:ext cx="799288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Dipenderà dalla propensione al rischio di ognuno:</a:t>
            </a:r>
          </a:p>
          <a:p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1- Sono più predisposto al rischio e lascio correre nel tempo i segnali speculativi senza inserire </a:t>
            </a:r>
            <a:r>
              <a:rPr lang="it-IT" sz="36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trailing</a:t>
            </a:r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stop contro eventuali crolli del mercato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77640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0D17CA-D010-4208-B621-6A796F241114}"/>
              </a:ext>
            </a:extLst>
          </p:cNvPr>
          <p:cNvSpPr txBox="1"/>
          <p:nvPr/>
        </p:nvSpPr>
        <p:spPr>
          <a:xfrm>
            <a:off x="971600" y="1484784"/>
            <a:ext cx="799288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2- Sono meno predisposto al rischio e preferisco un </a:t>
            </a:r>
            <a:r>
              <a:rPr lang="it-IT" sz="36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trailing</a:t>
            </a:r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stop contro eventuali crolli del mercato.</a:t>
            </a:r>
          </a:p>
          <a:p>
            <a:endParaRPr lang="it-IT" sz="3600" b="1" dirty="0">
              <a:ln w="1905"/>
              <a:solidFill>
                <a:schemeClr val="accent3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Andalus" panose="02020603050405020304" pitchFamily="18" charset="-78"/>
            </a:endParaRPr>
          </a:p>
          <a:p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3- Ricordo che nel corso INVESTING di MAXX , si parla solo della prima ipotesi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624443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0D17CA-D010-4208-B621-6A796F241114}"/>
              </a:ext>
            </a:extLst>
          </p:cNvPr>
          <p:cNvSpPr txBox="1"/>
          <p:nvPr/>
        </p:nvSpPr>
        <p:spPr>
          <a:xfrm>
            <a:off x="971600" y="1484784"/>
            <a:ext cx="799288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Quindi questo corso , nella prima ipotesi non si usa, ma si usa solo nella seconda ipotesi per salvaguardare una posizione di </a:t>
            </a:r>
            <a:r>
              <a:rPr lang="it-IT" sz="36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investing</a:t>
            </a:r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ampiamente in attivo da crolli improvvisi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250568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0D17CA-D010-4208-B621-6A796F241114}"/>
              </a:ext>
            </a:extLst>
          </p:cNvPr>
          <p:cNvSpPr txBox="1"/>
          <p:nvPr/>
        </p:nvSpPr>
        <p:spPr>
          <a:xfrm>
            <a:off x="971600" y="1484784"/>
            <a:ext cx="799288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Per far capire dove inserire il </a:t>
            </a:r>
            <a:r>
              <a:rPr lang="it-IT" sz="36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trailing</a:t>
            </a:r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stop in un segnale di </a:t>
            </a:r>
            <a:r>
              <a:rPr lang="it-IT" sz="36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investing</a:t>
            </a:r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ampiamente in attivo, dobbiamo far vedere come sale il prezzo attraverso un onda di Elliott BUY sul mercato </a:t>
            </a:r>
            <a:r>
              <a:rPr lang="it-IT" sz="36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Crypto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087082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76445C44-BB4A-4DF8-99DE-5A09E4F4D25D}"/>
              </a:ext>
            </a:extLst>
          </p:cNvPr>
          <p:cNvSpPr txBox="1"/>
          <p:nvPr/>
        </p:nvSpPr>
        <p:spPr>
          <a:xfrm>
            <a:off x="1259632" y="1268760"/>
            <a:ext cx="790342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it-IT" sz="4800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it-IT" sz="44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COME SALE IL PREZZO SUL GRAFICO DAILY DI UNA CRYPTO ATTRAVERSO       L’ ONDA DI ELLIOTT BUY</a:t>
            </a:r>
            <a:endParaRPr lang="it-IT" sz="4400" b="1" dirty="0">
              <a:ln w="1905"/>
              <a:solidFill>
                <a:schemeClr val="tx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1171029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820472" cy="504056"/>
          </a:xfrm>
          <a:solidFill>
            <a:schemeClr val="bg2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it-IT" sz="28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INVERSIONE DI UN’ ONDA DI ELLIOTT BUY</a:t>
            </a:r>
            <a:endParaRPr lang="it-IT" sz="2800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400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305995" y="2967335"/>
            <a:ext cx="45320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Inserire testo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0264" y="96813"/>
            <a:ext cx="2667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91351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31213"/>
      </p:ext>
    </p:extLst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0D17CA-D010-4208-B621-6A796F241114}"/>
              </a:ext>
            </a:extLst>
          </p:cNvPr>
          <p:cNvSpPr txBox="1"/>
          <p:nvPr/>
        </p:nvSpPr>
        <p:spPr>
          <a:xfrm>
            <a:off x="971600" y="1484784"/>
            <a:ext cx="799288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Come potete vedere , sul Grafico </a:t>
            </a:r>
            <a:r>
              <a:rPr lang="it-IT" sz="36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daily</a:t>
            </a:r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di BTCUSDT, il prezzo sale dal 21/07/2021 attraverso </a:t>
            </a:r>
            <a:r>
              <a:rPr lang="it-IT" sz="36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sottoonde</a:t>
            </a:r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:</a:t>
            </a:r>
          </a:p>
          <a:p>
            <a:endParaRPr lang="it-IT" sz="3600" b="1" dirty="0">
              <a:ln w="1905"/>
              <a:solidFill>
                <a:schemeClr val="accent3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Andalus" panose="02020603050405020304" pitchFamily="18" charset="-78"/>
            </a:endParaRPr>
          </a:p>
          <a:p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1- BUY SOPRA LA EMA NERA 9</a:t>
            </a:r>
          </a:p>
          <a:p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2- SELL SOTTO LA EMA NERA 9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601856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0D17CA-D010-4208-B621-6A796F241114}"/>
              </a:ext>
            </a:extLst>
          </p:cNvPr>
          <p:cNvSpPr txBox="1"/>
          <p:nvPr/>
        </p:nvSpPr>
        <p:spPr>
          <a:xfrm>
            <a:off x="971600" y="1484784"/>
            <a:ext cx="799288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Quando il prezzo è sopra la </a:t>
            </a:r>
            <a:r>
              <a:rPr lang="it-IT" sz="36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ema</a:t>
            </a:r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nera  9 esponenziale , siamo in una </a:t>
            </a:r>
            <a:r>
              <a:rPr lang="it-IT" sz="36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sottoonda</a:t>
            </a:r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di 5° </a:t>
            </a:r>
            <a:r>
              <a:rPr lang="it-IT" sz="36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buy</a:t>
            </a:r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, quando il prezzo è sotto la </a:t>
            </a:r>
            <a:r>
              <a:rPr lang="it-IT" sz="36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ema</a:t>
            </a:r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nera 9 esponenziale siamo in una </a:t>
            </a:r>
            <a:r>
              <a:rPr lang="it-IT" sz="36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sottoonda</a:t>
            </a:r>
            <a:r>
              <a:rPr lang="it-IT" sz="36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di 5° sell.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002455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0D17CA-D010-4208-B621-6A796F241114}"/>
              </a:ext>
            </a:extLst>
          </p:cNvPr>
          <p:cNvSpPr txBox="1"/>
          <p:nvPr/>
        </p:nvSpPr>
        <p:spPr>
          <a:xfrm>
            <a:off x="971600" y="1484784"/>
            <a:ext cx="799288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Andiamo a vedere come è composta una </a:t>
            </a:r>
            <a:r>
              <a:rPr lang="it-IT" sz="40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sottoonda</a:t>
            </a:r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di 5° </a:t>
            </a:r>
            <a:r>
              <a:rPr lang="it-IT" sz="40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buy</a:t>
            </a:r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sopra la </a:t>
            </a:r>
            <a:r>
              <a:rPr lang="it-IT" sz="40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ema</a:t>
            </a:r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nera 9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82972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820472" cy="504056"/>
          </a:xfrm>
          <a:solidFill>
            <a:schemeClr val="bg2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it-IT" sz="28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INVERSIONE DI UN’ ONDA DI ELLIOTT BUY</a:t>
            </a:r>
            <a:endParaRPr lang="it-IT" sz="2800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400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305995" y="2967335"/>
            <a:ext cx="45320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Inserire testo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0264" y="96813"/>
            <a:ext cx="2667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91351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751425"/>
      </p:ext>
    </p:extLst>
  </p:cSld>
  <p:clrMapOvr>
    <a:masterClrMapping/>
  </p:clrMapOvr>
  <p:transition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0D17CA-D010-4208-B621-6A796F241114}"/>
              </a:ext>
            </a:extLst>
          </p:cNvPr>
          <p:cNvSpPr txBox="1"/>
          <p:nvPr/>
        </p:nvSpPr>
        <p:spPr>
          <a:xfrm>
            <a:off x="971600" y="1484784"/>
            <a:ext cx="799288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Una </a:t>
            </a:r>
            <a:r>
              <a:rPr lang="it-IT" sz="40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sottoonda</a:t>
            </a:r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di 5° </a:t>
            </a:r>
            <a:r>
              <a:rPr lang="it-IT" sz="40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buy</a:t>
            </a:r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sopra la </a:t>
            </a:r>
            <a:r>
              <a:rPr lang="it-IT" sz="40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ema</a:t>
            </a:r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nera 9 è composta :</a:t>
            </a:r>
          </a:p>
          <a:p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1- 3 </a:t>
            </a:r>
            <a:r>
              <a:rPr lang="it-IT" sz="40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sottoonde</a:t>
            </a:r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di 6° </a:t>
            </a:r>
            <a:r>
              <a:rPr lang="it-IT" sz="40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buy</a:t>
            </a:r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lunghe che spingono il prezzo lontano dalla </a:t>
            </a:r>
            <a:r>
              <a:rPr lang="it-IT" sz="40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ema</a:t>
            </a:r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nera</a:t>
            </a:r>
          </a:p>
          <a:p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2- 2 </a:t>
            </a:r>
            <a:r>
              <a:rPr lang="it-IT" sz="40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sottoonde</a:t>
            </a:r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di 6°sell corte che riportano il prezzo sulla </a:t>
            </a:r>
            <a:r>
              <a:rPr lang="it-IT" sz="40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ema</a:t>
            </a:r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nera</a:t>
            </a:r>
            <a:endParaRPr lang="en-GB" sz="4000" dirty="0"/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35878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820472" cy="504056"/>
          </a:xfrm>
          <a:solidFill>
            <a:schemeClr val="bg2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it-IT" sz="28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INVERSIONE DI UN’ ONDA DI ELLIOTT BUY</a:t>
            </a:r>
            <a:endParaRPr lang="it-IT" sz="2800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400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305995" y="2967335"/>
            <a:ext cx="45320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Inserire testo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0264" y="96813"/>
            <a:ext cx="2667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913512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901153"/>
      </p:ext>
    </p:extLst>
  </p:cSld>
  <p:clrMapOvr>
    <a:masterClrMapping/>
  </p:clrMapOvr>
  <p:transition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0D17CA-D010-4208-B621-6A796F241114}"/>
              </a:ext>
            </a:extLst>
          </p:cNvPr>
          <p:cNvSpPr txBox="1"/>
          <p:nvPr/>
        </p:nvSpPr>
        <p:spPr>
          <a:xfrm>
            <a:off x="971600" y="1484784"/>
            <a:ext cx="799288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Osserviamo infatti le 2 </a:t>
            </a:r>
            <a:r>
              <a:rPr lang="it-IT" sz="32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sottoonde</a:t>
            </a:r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di 6° </a:t>
            </a:r>
            <a:r>
              <a:rPr lang="it-IT" sz="32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buy</a:t>
            </a:r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sopra la </a:t>
            </a:r>
            <a:r>
              <a:rPr lang="it-IT" sz="32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ema</a:t>
            </a:r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nera 9, 1 e 3, sul grafico </a:t>
            </a:r>
            <a:r>
              <a:rPr lang="it-IT" sz="32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daily</a:t>
            </a:r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di BTCUSD .</a:t>
            </a:r>
          </a:p>
          <a:p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Sono composte da :</a:t>
            </a:r>
          </a:p>
          <a:p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1- 3 </a:t>
            </a:r>
            <a:r>
              <a:rPr lang="it-IT" sz="32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sottoonde</a:t>
            </a:r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di 6° </a:t>
            </a:r>
            <a:r>
              <a:rPr lang="it-IT" sz="32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buy</a:t>
            </a:r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lunghe che spingono il prezzo lontano dalla </a:t>
            </a:r>
            <a:r>
              <a:rPr lang="it-IT" sz="32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ema</a:t>
            </a:r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nera</a:t>
            </a:r>
          </a:p>
          <a:p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2- 2 </a:t>
            </a:r>
            <a:r>
              <a:rPr lang="it-IT" sz="32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sottoonde</a:t>
            </a:r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di 6°sell corte che spingono il prezzo lontano dalla </a:t>
            </a:r>
            <a:r>
              <a:rPr lang="it-IT" sz="32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ema</a:t>
            </a:r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nera</a:t>
            </a:r>
            <a:endParaRPr lang="en-GB" sz="3200" dirty="0"/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2410127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76445C44-BB4A-4DF8-99DE-5A09E4F4D25D}"/>
              </a:ext>
            </a:extLst>
          </p:cNvPr>
          <p:cNvSpPr txBox="1"/>
          <p:nvPr/>
        </p:nvSpPr>
        <p:spPr>
          <a:xfrm>
            <a:off x="1259632" y="1268760"/>
            <a:ext cx="7903429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it-IT" sz="4800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it-IT" sz="48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INVERSIONE DI UN’ ONDA DI ELLIOTT DI 5°BUY SOPRA LA NERA: QUANDO FINISCE UN’ONDA DI ELLIOTT BUY</a:t>
            </a:r>
          </a:p>
          <a:p>
            <a:pPr algn="ctr"/>
            <a:r>
              <a:rPr lang="it-IT" sz="48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endParaRPr lang="it-IT" sz="4800" b="1" dirty="0">
              <a:ln w="1905"/>
              <a:solidFill>
                <a:schemeClr val="tx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12487259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76445C44-BB4A-4DF8-99DE-5A09E4F4D25D}"/>
              </a:ext>
            </a:extLst>
          </p:cNvPr>
          <p:cNvSpPr txBox="1"/>
          <p:nvPr/>
        </p:nvSpPr>
        <p:spPr>
          <a:xfrm>
            <a:off x="1259632" y="1268760"/>
            <a:ext cx="790342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Per stabilire questo dobbiamo fissare il concetto di ultimo minimo relativo confermato. </a:t>
            </a:r>
          </a:p>
          <a:p>
            <a:pPr>
              <a:buNone/>
            </a:pP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Cosa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e’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l’ultimo minimo relativo confermato?</a:t>
            </a:r>
          </a:p>
          <a:p>
            <a:pPr>
              <a:buNone/>
            </a:pP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E’ il punto dove inizia l’ultima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sottonda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buy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dispari che forma l’ ultimo massimo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piu’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alto</a:t>
            </a:r>
          </a:p>
          <a:p>
            <a:endParaRPr lang="it-IT" sz="3200" b="1" dirty="0">
              <a:ln w="1905"/>
              <a:solidFill>
                <a:schemeClr val="tx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32849868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820472" cy="504056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it-IT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INVERSIONE 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400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305995" y="2967335"/>
            <a:ext cx="45320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Inserire testo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0264" y="96813"/>
            <a:ext cx="2667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187685"/>
      </p:ext>
    </p:extLst>
  </p:cSld>
  <p:clrMapOvr>
    <a:masterClrMapping/>
  </p:clrMapOvr>
  <p:transition>
    <p:dissolv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820472" cy="504056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it-IT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INVERSIONE 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400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305995" y="2967335"/>
            <a:ext cx="45320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Inserire testo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0264" y="96813"/>
            <a:ext cx="2667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798326"/>
      </p:ext>
    </p:extLst>
  </p:cSld>
  <p:clrMapOvr>
    <a:masterClrMapping/>
  </p:clrMapOvr>
  <p:transition>
    <p:dissolv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76445C44-BB4A-4DF8-99DE-5A09E4F4D25D}"/>
              </a:ext>
            </a:extLst>
          </p:cNvPr>
          <p:cNvSpPr txBox="1"/>
          <p:nvPr/>
        </p:nvSpPr>
        <p:spPr>
          <a:xfrm>
            <a:off x="1259632" y="1268760"/>
            <a:ext cx="790342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Questa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sottoonda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di 5°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buy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sopra la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ema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nera termina quando il prezzo va sotto la linea verde ossia sotto l’ ultimo minimo relativo confermato. Se succede questo, vuol dire che inizia una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sottoonda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di 5° sell sotto la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ema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nera</a:t>
            </a:r>
            <a:endParaRPr lang="it-IT" sz="3200" b="1" dirty="0">
              <a:ln w="1905"/>
              <a:solidFill>
                <a:schemeClr val="tx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19683050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820472" cy="504056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it-IT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INVERSIONE 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400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305995" y="2967335"/>
            <a:ext cx="45320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Inserire testo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0264" y="96813"/>
            <a:ext cx="2667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318248"/>
      </p:ext>
    </p:extLst>
  </p:cSld>
  <p:clrMapOvr>
    <a:masterClrMapping/>
  </p:clrMapOvr>
  <p:transition>
    <p:dissolv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76445C44-BB4A-4DF8-99DE-5A09E4F4D25D}"/>
              </a:ext>
            </a:extLst>
          </p:cNvPr>
          <p:cNvSpPr txBox="1"/>
          <p:nvPr/>
        </p:nvSpPr>
        <p:spPr>
          <a:xfrm>
            <a:off x="1259632" y="1268760"/>
            <a:ext cx="7903429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Segnamo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sul grafico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daily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di BTCUSD i minimi relativi confermati delle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sottoonde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di 5° BUY 1 e 3</a:t>
            </a:r>
          </a:p>
          <a:p>
            <a:pPr>
              <a:buNone/>
            </a:pP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Possiamo vedere che la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sottoonda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di 5° 3 è terminata e comincia una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sottoonda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di 5° sell 4 sotto la nera</a:t>
            </a:r>
          </a:p>
          <a:p>
            <a:pPr>
              <a:buNone/>
            </a:pP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Domanda: quando è terminata la 1?</a:t>
            </a:r>
          </a:p>
          <a:p>
            <a:endParaRPr lang="it-IT" sz="3200" b="1" dirty="0">
              <a:ln w="1905"/>
              <a:solidFill>
                <a:schemeClr val="tx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23892486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820472" cy="504056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it-IT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INVERSIONE 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400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305995" y="2967335"/>
            <a:ext cx="45320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Inserire testo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0264" y="96813"/>
            <a:ext cx="2667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2480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31063"/>
      </p:ext>
    </p:extLst>
  </p:cSld>
  <p:clrMapOvr>
    <a:masterClrMapping/>
  </p:clrMapOvr>
  <p:transition>
    <p:dissolv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76445C44-BB4A-4DF8-99DE-5A09E4F4D25D}"/>
              </a:ext>
            </a:extLst>
          </p:cNvPr>
          <p:cNvSpPr txBox="1"/>
          <p:nvPr/>
        </p:nvSpPr>
        <p:spPr>
          <a:xfrm>
            <a:off x="1259632" y="1268760"/>
            <a:ext cx="790342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Stesso lavoro sul grafico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daily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di ETHUSDT.</a:t>
            </a:r>
          </a:p>
          <a:p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La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sottoonda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di 5° 3 sopra la nera è terminata e siamo in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sottoonda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di 5° 4 sell sotto la nera</a:t>
            </a:r>
          </a:p>
          <a:p>
            <a:endParaRPr lang="it-IT" sz="3200" b="1" dirty="0">
              <a:ln w="1905"/>
              <a:solidFill>
                <a:schemeClr val="tx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40749010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76445C44-BB4A-4DF8-99DE-5A09E4F4D25D}"/>
              </a:ext>
            </a:extLst>
          </p:cNvPr>
          <p:cNvSpPr txBox="1"/>
          <p:nvPr/>
        </p:nvSpPr>
        <p:spPr>
          <a:xfrm>
            <a:off x="1259632" y="1268760"/>
            <a:ext cx="7903429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it-IT" sz="4800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it-IT" sz="48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INVERSIONE DI UN’ ONDA DI ELLIOTT DI 5°SELL SOTTO LA NERA: QUANDO FINISCE UN’ONDA DI ELLIOTT SELL</a:t>
            </a:r>
          </a:p>
          <a:p>
            <a:pPr algn="ctr"/>
            <a:r>
              <a:rPr lang="it-IT" sz="48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endParaRPr lang="it-IT" sz="4800" b="1" dirty="0">
              <a:ln w="1905"/>
              <a:solidFill>
                <a:schemeClr val="tx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42301797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0D17CA-D010-4208-B621-6A796F241114}"/>
              </a:ext>
            </a:extLst>
          </p:cNvPr>
          <p:cNvSpPr txBox="1"/>
          <p:nvPr/>
        </p:nvSpPr>
        <p:spPr>
          <a:xfrm>
            <a:off x="971600" y="1484784"/>
            <a:ext cx="799288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Andiamo a vedere come è composta una </a:t>
            </a:r>
            <a:r>
              <a:rPr lang="it-IT" sz="40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sottoonda</a:t>
            </a:r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di 5° sell sotto la </a:t>
            </a:r>
            <a:r>
              <a:rPr lang="it-IT" sz="40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ema</a:t>
            </a:r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nera 9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817370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820472" cy="504056"/>
          </a:xfrm>
          <a:solidFill>
            <a:schemeClr val="bg2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it-IT" sz="28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INVERSIONE DI UN’ ONDA DI ELLIOTT BUY</a:t>
            </a:r>
            <a:endParaRPr lang="it-IT" sz="2800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400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305995" y="2967335"/>
            <a:ext cx="45320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Inserire testo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0264" y="96813"/>
            <a:ext cx="2667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9135127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018860"/>
      </p:ext>
    </p:extLst>
  </p:cSld>
  <p:clrMapOvr>
    <a:masterClrMapping/>
  </p:clrMapOvr>
  <p:transition>
    <p:dissolv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0D17CA-D010-4208-B621-6A796F241114}"/>
              </a:ext>
            </a:extLst>
          </p:cNvPr>
          <p:cNvSpPr txBox="1"/>
          <p:nvPr/>
        </p:nvSpPr>
        <p:spPr>
          <a:xfrm>
            <a:off x="971600" y="1484784"/>
            <a:ext cx="799288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Una </a:t>
            </a:r>
            <a:r>
              <a:rPr lang="it-IT" sz="40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sottoonda</a:t>
            </a:r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di 5°sell sotto la </a:t>
            </a:r>
            <a:r>
              <a:rPr lang="it-IT" sz="40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ema</a:t>
            </a:r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nera 9 è composta :</a:t>
            </a:r>
          </a:p>
          <a:p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1- 2 </a:t>
            </a:r>
            <a:r>
              <a:rPr lang="it-IT" sz="40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sottoonde</a:t>
            </a:r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di 6° sell lunghe che spingono il prezzo lontano dalla </a:t>
            </a:r>
            <a:r>
              <a:rPr lang="it-IT" sz="40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ema</a:t>
            </a:r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nera</a:t>
            </a:r>
          </a:p>
          <a:p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2- 1 </a:t>
            </a:r>
            <a:r>
              <a:rPr lang="it-IT" sz="40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sottoonda</a:t>
            </a:r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di 6°buy corta che riporta  il prezzo sulla </a:t>
            </a:r>
            <a:r>
              <a:rPr lang="it-IT" sz="40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ema</a:t>
            </a:r>
            <a:r>
              <a:rPr lang="it-IT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nera</a:t>
            </a:r>
            <a:endParaRPr lang="en-GB" sz="4000" dirty="0"/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6688985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820472" cy="504056"/>
          </a:xfrm>
          <a:solidFill>
            <a:schemeClr val="bg2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it-IT" sz="28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INVERSIONE DI UN’ ONDA DI ELLIOTT BUY</a:t>
            </a:r>
            <a:endParaRPr lang="it-IT" sz="2800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400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305995" y="2967335"/>
            <a:ext cx="45320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Inserire testo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0264" y="96813"/>
            <a:ext cx="2667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913512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029906"/>
      </p:ext>
    </p:extLst>
  </p:cSld>
  <p:clrMapOvr>
    <a:masterClrMapping/>
  </p:clrMapOvr>
  <p:transition>
    <p:dissolv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0D17CA-D010-4208-B621-6A796F241114}"/>
              </a:ext>
            </a:extLst>
          </p:cNvPr>
          <p:cNvSpPr txBox="1"/>
          <p:nvPr/>
        </p:nvSpPr>
        <p:spPr>
          <a:xfrm>
            <a:off x="971600" y="1484784"/>
            <a:ext cx="7992888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Osserviamo infatti le 2 </a:t>
            </a:r>
            <a:r>
              <a:rPr lang="it-IT" sz="32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sottoonde</a:t>
            </a:r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di 6°sell sotto la </a:t>
            </a:r>
            <a:r>
              <a:rPr lang="it-IT" sz="32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ema</a:t>
            </a:r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nera 9, 2 e 4, sul grafico </a:t>
            </a:r>
            <a:r>
              <a:rPr lang="it-IT" sz="32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daily</a:t>
            </a:r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di BTCUSD .</a:t>
            </a:r>
          </a:p>
          <a:p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Sono composte da :</a:t>
            </a:r>
          </a:p>
          <a:p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1- 2 </a:t>
            </a:r>
            <a:r>
              <a:rPr lang="it-IT" sz="32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sottoonde</a:t>
            </a:r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di 6° sell lunghe che spingono il prezzo lontano dalla </a:t>
            </a:r>
            <a:r>
              <a:rPr lang="it-IT" sz="32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ema</a:t>
            </a:r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nera</a:t>
            </a:r>
          </a:p>
          <a:p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2- 1 </a:t>
            </a:r>
            <a:r>
              <a:rPr lang="it-IT" sz="32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sottoonde</a:t>
            </a:r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di 6°buy corte che riporta il prezzo sulla </a:t>
            </a:r>
            <a:r>
              <a:rPr lang="it-IT" sz="3200" b="1" dirty="0" err="1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ema</a:t>
            </a:r>
            <a:r>
              <a:rPr lang="it-IT" sz="32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ndalus" panose="02020603050405020304" pitchFamily="18" charset="-78"/>
              </a:rPr>
              <a:t> nera</a:t>
            </a:r>
            <a:endParaRPr lang="en-GB" sz="3200" dirty="0"/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9701683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76445C44-BB4A-4DF8-99DE-5A09E4F4D25D}"/>
              </a:ext>
            </a:extLst>
          </p:cNvPr>
          <p:cNvSpPr txBox="1"/>
          <p:nvPr/>
        </p:nvSpPr>
        <p:spPr>
          <a:xfrm>
            <a:off x="1259632" y="1268760"/>
            <a:ext cx="7903429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it-IT" sz="4800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it-IT" sz="48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INVERSIONE DI UN’ ONDA DI ELLIOTT DI 5°SELL SOTTO LA NERA: QUANDO FINISCE UN’ONDA DI ELLIOTT SELL</a:t>
            </a:r>
          </a:p>
          <a:p>
            <a:pPr algn="ctr"/>
            <a:r>
              <a:rPr lang="it-IT" sz="48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endParaRPr lang="it-IT" sz="4800" b="1" dirty="0">
              <a:ln w="1905"/>
              <a:solidFill>
                <a:schemeClr val="tx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13188676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76445C44-BB4A-4DF8-99DE-5A09E4F4D25D}"/>
              </a:ext>
            </a:extLst>
          </p:cNvPr>
          <p:cNvSpPr txBox="1"/>
          <p:nvPr/>
        </p:nvSpPr>
        <p:spPr>
          <a:xfrm>
            <a:off x="1259632" y="1268760"/>
            <a:ext cx="790342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Per stabilire questo dobbiamo fissare il concetto di ultimo massimo relativo confermato. </a:t>
            </a:r>
          </a:p>
          <a:p>
            <a:pPr>
              <a:buNone/>
            </a:pP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Cosa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e’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l’ultimo massimo relativo confermato?</a:t>
            </a:r>
          </a:p>
          <a:p>
            <a:pPr>
              <a:buNone/>
            </a:pP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E’ il punto dove inizia l’ultima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sottonda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sell dispari che forma l’ ultimo minimo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piu’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basso</a:t>
            </a:r>
          </a:p>
          <a:p>
            <a:endParaRPr lang="it-IT" sz="3200" b="1" dirty="0">
              <a:ln w="1905"/>
              <a:solidFill>
                <a:schemeClr val="tx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40775250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820472" cy="504056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it-IT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INVERSIONE 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400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305995" y="2967335"/>
            <a:ext cx="45320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Inserire testo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0264" y="96813"/>
            <a:ext cx="2667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467514"/>
      </p:ext>
    </p:extLst>
  </p:cSld>
  <p:clrMapOvr>
    <a:masterClrMapping/>
  </p:clrMapOvr>
  <p:transition>
    <p:dissolv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820472" cy="504056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it-IT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INVERSIONE 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400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305995" y="2967335"/>
            <a:ext cx="45320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Inserire testo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0264" y="96813"/>
            <a:ext cx="2667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008904"/>
      </p:ext>
    </p:extLst>
  </p:cSld>
  <p:clrMapOvr>
    <a:masterClrMapping/>
  </p:clrMapOvr>
  <p:transition>
    <p:dissolv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76445C44-BB4A-4DF8-99DE-5A09E4F4D25D}"/>
              </a:ext>
            </a:extLst>
          </p:cNvPr>
          <p:cNvSpPr txBox="1"/>
          <p:nvPr/>
        </p:nvSpPr>
        <p:spPr>
          <a:xfrm>
            <a:off x="1259632" y="1268760"/>
            <a:ext cx="790342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Questa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sottoonda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di 5° SELL sotto la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ema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nera termina quando il prezzo va sopra la linea verde ossia sotto l’ ultimo massimo relativo confermato. Se succede questo, vuol dire che inizia una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sottoonda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di 5°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buy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sopra la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ema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nera</a:t>
            </a:r>
            <a:endParaRPr lang="it-IT" sz="3200" b="1" dirty="0">
              <a:ln w="1905"/>
              <a:solidFill>
                <a:schemeClr val="tx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7326046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820472" cy="504056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it-IT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INVERSIONE 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400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305995" y="2967335"/>
            <a:ext cx="45320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Inserire testo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0264" y="96813"/>
            <a:ext cx="2667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599377"/>
      </p:ext>
    </p:extLst>
  </p:cSld>
  <p:clrMapOvr>
    <a:masterClrMapping/>
  </p:clrMapOvr>
  <p:transition>
    <p:dissolv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76445C44-BB4A-4DF8-99DE-5A09E4F4D25D}"/>
              </a:ext>
            </a:extLst>
          </p:cNvPr>
          <p:cNvSpPr txBox="1"/>
          <p:nvPr/>
        </p:nvSpPr>
        <p:spPr>
          <a:xfrm>
            <a:off x="1259632" y="1268760"/>
            <a:ext cx="790342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Segnamo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sul grafico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daily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di BTCUSD i massimi relativi confermati delle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sottoonde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di 5° sell 2 e 4</a:t>
            </a:r>
          </a:p>
          <a:p>
            <a:pPr>
              <a:buNone/>
            </a:pP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Domanda: quando è terminata la 2?</a:t>
            </a:r>
          </a:p>
          <a:p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Domanda: quando terminerà la 4?</a:t>
            </a:r>
          </a:p>
          <a:p>
            <a:endParaRPr lang="it-IT" sz="3200" b="1" dirty="0">
              <a:ln w="1905"/>
              <a:solidFill>
                <a:schemeClr val="tx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37219477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820472" cy="504056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it-IT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INVERSIONE 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400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>
              <a:buNone/>
            </a:pPr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305995" y="2967335"/>
            <a:ext cx="45320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Inserire testo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0264" y="96813"/>
            <a:ext cx="2667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24807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04119"/>
      </p:ext>
    </p:extLst>
  </p:cSld>
  <p:clrMapOvr>
    <a:masterClrMapping/>
  </p:clrMapOvr>
  <p:transition>
    <p:dissolv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76445C44-BB4A-4DF8-99DE-5A09E4F4D25D}"/>
              </a:ext>
            </a:extLst>
          </p:cNvPr>
          <p:cNvSpPr txBox="1"/>
          <p:nvPr/>
        </p:nvSpPr>
        <p:spPr>
          <a:xfrm>
            <a:off x="1259632" y="1268760"/>
            <a:ext cx="790342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Stesso lavoro sul grafico </a:t>
            </a:r>
            <a:r>
              <a:rPr lang="it-IT" sz="32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daily</a:t>
            </a: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di ETHUSDT.</a:t>
            </a:r>
          </a:p>
          <a:p>
            <a:pPr>
              <a:buNone/>
            </a:pPr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Domanda: quando è terminata la 2?</a:t>
            </a:r>
          </a:p>
          <a:p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Domanda: quando terminerà la 4?</a:t>
            </a:r>
          </a:p>
          <a:p>
            <a:endParaRPr lang="it-IT" sz="3200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endParaRPr lang="it-IT" sz="3200" b="1" dirty="0">
              <a:ln w="1905"/>
              <a:solidFill>
                <a:schemeClr val="tx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33050356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76445C44-BB4A-4DF8-99DE-5A09E4F4D25D}"/>
              </a:ext>
            </a:extLst>
          </p:cNvPr>
          <p:cNvSpPr txBox="1"/>
          <p:nvPr/>
        </p:nvSpPr>
        <p:spPr>
          <a:xfrm>
            <a:off x="1259632" y="1268760"/>
            <a:ext cx="790342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Stesso lavoro lo facciamo su </a:t>
            </a:r>
          </a:p>
          <a:p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1 - BNBUSDT</a:t>
            </a:r>
          </a:p>
          <a:p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2 - DOTUSDT</a:t>
            </a:r>
          </a:p>
          <a:p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3 - SOLUSDT</a:t>
            </a:r>
          </a:p>
          <a:p>
            <a:r>
              <a:rPr lang="it-IT" sz="3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4 - MATICUSDT</a:t>
            </a:r>
          </a:p>
          <a:p>
            <a:endParaRPr lang="it-IT" sz="3200" b="1" dirty="0">
              <a:ln w="1905"/>
              <a:solidFill>
                <a:schemeClr val="tx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34436993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76445C44-BB4A-4DF8-99DE-5A09E4F4D25D}"/>
              </a:ext>
            </a:extLst>
          </p:cNvPr>
          <p:cNvSpPr txBox="1"/>
          <p:nvPr/>
        </p:nvSpPr>
        <p:spPr>
          <a:xfrm>
            <a:off x="1259632" y="1268760"/>
            <a:ext cx="7903429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DOVE INSERIRE IL TRAILING STOP IN CASO DI SEGNALE DI INVESTING BUY IN LARGO PROFITTO PER TUTELARCI IN CASO DI CROLLO DEL MERCATO CRYPTO</a:t>
            </a:r>
          </a:p>
          <a:p>
            <a:endParaRPr lang="it-IT" sz="3200" b="1" dirty="0">
              <a:ln w="1905"/>
              <a:solidFill>
                <a:schemeClr val="tx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24454858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76445C44-BB4A-4DF8-99DE-5A09E4F4D25D}"/>
              </a:ext>
            </a:extLst>
          </p:cNvPr>
          <p:cNvSpPr txBox="1"/>
          <p:nvPr/>
        </p:nvSpPr>
        <p:spPr>
          <a:xfrm>
            <a:off x="1259632" y="1268760"/>
            <a:ext cx="790342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6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Dopo tutta questa spiegazione , la risposta me la dovrete dare voi </a:t>
            </a:r>
            <a:endParaRPr lang="it-IT" sz="6000" b="1" dirty="0">
              <a:ln w="1905"/>
              <a:solidFill>
                <a:schemeClr val="tx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476914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76445C44-BB4A-4DF8-99DE-5A09E4F4D25D}"/>
              </a:ext>
            </a:extLst>
          </p:cNvPr>
          <p:cNvSpPr txBox="1"/>
          <p:nvPr/>
        </p:nvSpPr>
        <p:spPr>
          <a:xfrm>
            <a:off x="1259632" y="1268760"/>
            <a:ext cx="790342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Il </a:t>
            </a:r>
            <a:r>
              <a:rPr lang="it-IT" sz="40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trailing</a:t>
            </a:r>
            <a:r>
              <a:rPr lang="it-IT" sz="4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stop andrà inserito sotto l’ ultimo minimo relativo confermato dell’ onda di 5° </a:t>
            </a:r>
            <a:r>
              <a:rPr lang="it-IT" sz="40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buy</a:t>
            </a:r>
            <a:r>
              <a:rPr lang="it-IT" sz="4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sopra la </a:t>
            </a:r>
            <a:r>
              <a:rPr lang="it-IT" sz="40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ema</a:t>
            </a:r>
            <a:r>
              <a:rPr lang="it-IT" sz="4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nera in atto</a:t>
            </a:r>
            <a:endParaRPr lang="it-IT" sz="3200" b="1" dirty="0">
              <a:ln w="1905"/>
              <a:solidFill>
                <a:schemeClr val="tx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12421219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76445C44-BB4A-4DF8-99DE-5A09E4F4D25D}"/>
              </a:ext>
            </a:extLst>
          </p:cNvPr>
          <p:cNvSpPr txBox="1"/>
          <p:nvPr/>
        </p:nvSpPr>
        <p:spPr>
          <a:xfrm>
            <a:off x="1259632" y="1268760"/>
            <a:ext cx="7903429" cy="615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 questo punto, fatta la teoria, andiamo sui grafici </a:t>
            </a:r>
            <a:r>
              <a:rPr lang="it-IT" sz="30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daily</a:t>
            </a:r>
            <a:r>
              <a:rPr lang="it-IT" sz="3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delle </a:t>
            </a:r>
            <a:r>
              <a:rPr lang="it-IT" sz="30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crypto</a:t>
            </a:r>
            <a:r>
              <a:rPr lang="it-IT" sz="3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principali e:</a:t>
            </a:r>
          </a:p>
          <a:p>
            <a:endParaRPr lang="it-IT" sz="3000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it-IT" sz="3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1- Inseriamo la </a:t>
            </a:r>
            <a:r>
              <a:rPr lang="it-IT" sz="30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ema</a:t>
            </a:r>
            <a:r>
              <a:rPr lang="it-IT" sz="3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9 nera esponenziale</a:t>
            </a:r>
          </a:p>
          <a:p>
            <a:r>
              <a:rPr lang="it-IT" sz="3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2- Vediamo in che </a:t>
            </a:r>
            <a:r>
              <a:rPr lang="it-IT" sz="30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sottoonda</a:t>
            </a:r>
            <a:r>
              <a:rPr lang="it-IT" sz="3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siamo                 ( </a:t>
            </a:r>
            <a:r>
              <a:rPr lang="it-IT" sz="30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buy</a:t>
            </a:r>
            <a:r>
              <a:rPr lang="it-IT" sz="3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sopra la 9, sell sotto la 9 )</a:t>
            </a:r>
          </a:p>
          <a:p>
            <a:r>
              <a:rPr lang="it-IT" sz="3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3- Inseriamo l’ ultimo minimo relativo confermato se siamo sopra la nera</a:t>
            </a:r>
          </a:p>
          <a:p>
            <a:r>
              <a:rPr lang="it-IT" sz="3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4- Inseriamo il </a:t>
            </a:r>
            <a:r>
              <a:rPr lang="it-IT" sz="3000" b="1" dirty="0" err="1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trailing</a:t>
            </a:r>
            <a:r>
              <a:rPr lang="it-IT" sz="3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stop sotto di esso</a:t>
            </a:r>
          </a:p>
          <a:p>
            <a:r>
              <a:rPr lang="it-IT" sz="3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4- Inseriamo l’ ultimo massimo relativo confermato se siamo sotto la nera</a:t>
            </a:r>
          </a:p>
          <a:p>
            <a:endParaRPr lang="it-IT" sz="3200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endParaRPr lang="it-IT" sz="3200" b="1" dirty="0">
              <a:ln w="1905"/>
              <a:solidFill>
                <a:schemeClr val="tx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anose="02020603050405020304" pitchFamily="18" charset="-78"/>
              <a:cs typeface="Andalus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1534447591"/>
      </p:ext>
    </p:extLst>
  </p:cSld>
  <p:clrMapOvr>
    <a:masterClrMapping/>
  </p:clrMapOvr>
</p:sld>
</file>

<file path=ppt/theme/theme1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329</TotalTime>
  <Words>1359</Words>
  <Application>Microsoft Office PowerPoint</Application>
  <PresentationFormat>Presentazione su schermo (4:3)</PresentationFormat>
  <Paragraphs>124</Paragraphs>
  <Slides>53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53</vt:i4>
      </vt:variant>
    </vt:vector>
  </HeadingPairs>
  <TitlesOfParts>
    <vt:vector size="59" baseType="lpstr">
      <vt:lpstr>Andalus</vt:lpstr>
      <vt:lpstr>Arial</vt:lpstr>
      <vt:lpstr>Calibri</vt:lpstr>
      <vt:lpstr>Century Gothic</vt:lpstr>
      <vt:lpstr>Wingdings 3</vt:lpstr>
      <vt:lpstr>Filo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INVERSIONE DI UN’ ONDA DI ELLIOTT BUY</vt:lpstr>
      <vt:lpstr>Presentazione standard di PowerPoint</vt:lpstr>
      <vt:lpstr>Presentazione standard di PowerPoint</vt:lpstr>
      <vt:lpstr>Presentazione standard di PowerPoint</vt:lpstr>
      <vt:lpstr>INVERSIONE DI UN’ ONDA DI ELLIOTT BUY</vt:lpstr>
      <vt:lpstr>Presentazione standard di PowerPoint</vt:lpstr>
      <vt:lpstr>INVERSIONE DI UN’ ONDA DI ELLIOTT BUY</vt:lpstr>
      <vt:lpstr>Presentazione standard di PowerPoint</vt:lpstr>
      <vt:lpstr>Presentazione standard di PowerPoint</vt:lpstr>
      <vt:lpstr>Presentazione standard di PowerPoint</vt:lpstr>
      <vt:lpstr>INVERSIONE </vt:lpstr>
      <vt:lpstr>INVERSIONE </vt:lpstr>
      <vt:lpstr>Presentazione standard di PowerPoint</vt:lpstr>
      <vt:lpstr>INVERSIONE </vt:lpstr>
      <vt:lpstr>Presentazione standard di PowerPoint</vt:lpstr>
      <vt:lpstr>INVERSIONE </vt:lpstr>
      <vt:lpstr>Presentazione standard di PowerPoint</vt:lpstr>
      <vt:lpstr>Presentazione standard di PowerPoint</vt:lpstr>
      <vt:lpstr>Presentazione standard di PowerPoint</vt:lpstr>
      <vt:lpstr>INVERSIONE DI UN’ ONDA DI ELLIOTT BUY</vt:lpstr>
      <vt:lpstr>Presentazione standard di PowerPoint</vt:lpstr>
      <vt:lpstr>INVERSIONE DI UN’ ONDA DI ELLIOTT BUY</vt:lpstr>
      <vt:lpstr>Presentazione standard di PowerPoint</vt:lpstr>
      <vt:lpstr>Presentazione standard di PowerPoint</vt:lpstr>
      <vt:lpstr>Presentazione standard di PowerPoint</vt:lpstr>
      <vt:lpstr>INVERSIONE </vt:lpstr>
      <vt:lpstr>INVERSIONE </vt:lpstr>
      <vt:lpstr>Presentazione standard di PowerPoint</vt:lpstr>
      <vt:lpstr>INVERSIONE </vt:lpstr>
      <vt:lpstr>Presentazione standard di PowerPoint</vt:lpstr>
      <vt:lpstr>INVERSIONE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Utente</dc:creator>
  <cp:lastModifiedBy>andrea carosi</cp:lastModifiedBy>
  <cp:revision>1496</cp:revision>
  <dcterms:created xsi:type="dcterms:W3CDTF">2013-08-02T16:42:33Z</dcterms:created>
  <dcterms:modified xsi:type="dcterms:W3CDTF">2021-11-30T09:07:35Z</dcterms:modified>
</cp:coreProperties>
</file>